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
  </p:sldMasterIdLst>
  <p:notesMasterIdLst>
    <p:notesMasterId r:id="rId14"/>
  </p:notesMasterIdLst>
  <p:sldIdLst>
    <p:sldId id="256" r:id="rId4"/>
    <p:sldId id="414" r:id="rId5"/>
    <p:sldId id="441" r:id="rId6"/>
    <p:sldId id="421" r:id="rId7"/>
    <p:sldId id="442" r:id="rId8"/>
    <p:sldId id="423" r:id="rId9"/>
    <p:sldId id="443" r:id="rId10"/>
    <p:sldId id="445" r:id="rId11"/>
    <p:sldId id="446" r:id="rId12"/>
    <p:sldId id="444" r:id="rId13"/>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7942"/>
    <a:srgbClr val="9EA9B9"/>
    <a:srgbClr val="D6DCE5"/>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C7853C-536D-4A76-A0AE-DD22124D55A5}" styleName="테마 스타일 1 - 강조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7AC3CCA-C797-4891-BE02-D94E43425B78}" styleName="보통 스타일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B301B821-A1FF-4177-AEE7-76D212191A09}" styleName="보통 스타일 1 - 강조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2189"/>
    <p:restoredTop sz="80689" autoAdjust="0"/>
  </p:normalViewPr>
  <p:slideViewPr>
    <p:cSldViewPr snapToGrid="0">
      <p:cViewPr>
        <p:scale>
          <a:sx n="86" d="100"/>
          <a:sy n="86" d="100"/>
        </p:scale>
        <p:origin x="232" y="1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tif>
</file>

<file path=ppt/media/image14.tif>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2E085E-CA39-4985-B1BF-BA94D6F55088}" type="datetimeFigureOut">
              <a:rPr lang="ko-KR" altLang="en-US" smtClean="0"/>
              <a:t>2025. 4. 9.</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BF606A-07B5-4BE0-946D-EDA998E142BA}" type="slidenum">
              <a:rPr lang="ko-KR" altLang="en-US" smtClean="0"/>
              <a:t>‹#›</a:t>
            </a:fld>
            <a:endParaRPr lang="ko-KR" altLang="en-US"/>
          </a:p>
        </p:txBody>
      </p:sp>
    </p:spTree>
    <p:extLst>
      <p:ext uri="{BB962C8B-B14F-4D97-AF65-F5344CB8AC3E}">
        <p14:creationId xmlns:p14="http://schemas.microsoft.com/office/powerpoint/2010/main" val="391950804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R" altLang="en-US" dirty="0"/>
          </a:p>
        </p:txBody>
      </p:sp>
      <p:sp>
        <p:nvSpPr>
          <p:cNvPr id="4" name="슬라이드 번호 개체 틀 3"/>
          <p:cNvSpPr>
            <a:spLocks noGrp="1"/>
          </p:cNvSpPr>
          <p:nvPr>
            <p:ph type="sldNum" sz="quarter" idx="5"/>
          </p:nvPr>
        </p:nvSpPr>
        <p:spPr/>
        <p:txBody>
          <a:bodyPr/>
          <a:lstStyle/>
          <a:p>
            <a:fld id="{ABBF606A-07B5-4BE0-946D-EDA998E142BA}" type="slidenum">
              <a:rPr lang="ko-KR" altLang="en-US" smtClean="0"/>
              <a:t>3</a:t>
            </a:fld>
            <a:endParaRPr lang="ko-KR" altLang="en-US"/>
          </a:p>
        </p:txBody>
      </p:sp>
    </p:spTree>
    <p:extLst>
      <p:ext uri="{BB962C8B-B14F-4D97-AF65-F5344CB8AC3E}">
        <p14:creationId xmlns:p14="http://schemas.microsoft.com/office/powerpoint/2010/main" val="593738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ko-KR" altLang="en-US"/>
              <a:t>마스터 제목 스타일 편집</a:t>
            </a:r>
            <a:endParaRPr lang="en-US"/>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ko-KR" altLang="en-US"/>
              <a:t>클릭하여 마스터 부제목 스타일 편집</a:t>
            </a:r>
            <a:endParaRPr lang="en-US"/>
          </a:p>
        </p:txBody>
      </p:sp>
      <p:sp>
        <p:nvSpPr>
          <p:cNvPr id="4" name="Date Placeholder 3"/>
          <p:cNvSpPr>
            <a:spLocks noGrp="1"/>
          </p:cNvSpPr>
          <p:nvPr>
            <p:ph type="dt" sz="half" idx="10"/>
          </p:nvPr>
        </p:nvSpPr>
        <p:spPr/>
        <p:txBody>
          <a:bodyPr/>
          <a:lstStyle>
            <a:lvl1pPr>
              <a:defRPr/>
            </a:lvl1pPr>
          </a:lstStyle>
          <a:p>
            <a:fld id="{A86AC747-CE37-4F70-8EBC-1B56ECE812AB}" type="datetime1">
              <a:rPr lang="ko-KR" altLang="en-US" smtClean="0"/>
              <a:pPr/>
              <a:t>2025. 4. 9.</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1513630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lvl1pPr>
              <a:defRPr/>
            </a:lvl1pPr>
          </a:lstStyle>
          <a:p>
            <a:fld id="{DC2873BA-FEF6-4B36-9F96-5DA14A1E2F68}" type="datetime1">
              <a:rPr lang="ko-KR" altLang="en-US" smtClean="0"/>
              <a:pPr/>
              <a:t>2025. 4. 9.</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361824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ko-KR" altLang="en-US"/>
              <a:t>마스터 제목 스타일 편집</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lvl1pPr>
              <a:defRPr/>
            </a:lvl1pPr>
          </a:lstStyle>
          <a:p>
            <a:fld id="{9E4E9562-9C17-4372-85D1-FFC46DC99AAE}" type="datetime1">
              <a:rPr lang="ko-KR" altLang="en-US" smtClean="0"/>
              <a:pPr/>
              <a:t>2025. 4. 9.</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688224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a:xfrm>
            <a:off x="452020" y="365760"/>
            <a:ext cx="9794387" cy="531548"/>
          </a:xfrm>
        </p:spPr>
        <p:txBody>
          <a:bodyPr/>
          <a:lstStyle/>
          <a:p>
            <a:r>
              <a:rPr lang="ko-KR" altLang="en-US"/>
              <a:t>마스터 제목 스타일 편집</a:t>
            </a:r>
            <a:endParaRPr lang="en-US"/>
          </a:p>
        </p:txBody>
      </p:sp>
      <p:sp>
        <p:nvSpPr>
          <p:cNvPr id="3" name="Content Placeholder 2"/>
          <p:cNvSpPr>
            <a:spLocks noGrp="1"/>
          </p:cNvSpPr>
          <p:nvPr>
            <p:ph idx="1"/>
          </p:nvPr>
        </p:nvSpPr>
        <p:spPr>
          <a:xfrm>
            <a:off x="437744" y="1324598"/>
            <a:ext cx="10922983" cy="4855539"/>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10"/>
          </p:nvPr>
        </p:nvSpPr>
        <p:spPr/>
        <p:txBody>
          <a:bodyPr/>
          <a:lstStyle>
            <a:lvl1pPr>
              <a:defRPr/>
            </a:lvl1pPr>
          </a:lstStyle>
          <a:p>
            <a:fld id="{1A9EE1CB-18FD-4F97-921C-1D4835568437}" type="datetime1">
              <a:rPr lang="ko-KR" altLang="en-US" smtClean="0"/>
              <a:pPr/>
              <a:t>2025. 4. 9.</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
        <p:nvSpPr>
          <p:cNvPr id="7" name="직사각형 6">
            <a:extLst>
              <a:ext uri="{FF2B5EF4-FFF2-40B4-BE49-F238E27FC236}">
                <a16:creationId xmlns:a16="http://schemas.microsoft.com/office/drawing/2014/main" id="{7554F3E9-3891-D757-C50F-F91992E0A2DC}"/>
              </a:ext>
            </a:extLst>
          </p:cNvPr>
          <p:cNvSpPr/>
          <p:nvPr userDrawn="1"/>
        </p:nvSpPr>
        <p:spPr>
          <a:xfrm>
            <a:off x="437744" y="965763"/>
            <a:ext cx="8364612" cy="45719"/>
          </a:xfrm>
          <a:prstGeom prst="rect">
            <a:avLst/>
          </a:prstGeom>
          <a:gradFill>
            <a:gsLst>
              <a:gs pos="0">
                <a:schemeClr val="bg1"/>
              </a:gs>
              <a:gs pos="0">
                <a:schemeClr val="bg2">
                  <a:shade val="67500"/>
                  <a:satMod val="115000"/>
                  <a:alpha val="98000"/>
                  <a:lumMod val="0"/>
                </a:schemeClr>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lumMod val="75000"/>
                </a:schemeClr>
              </a:solidFill>
            </a:endParaRPr>
          </a:p>
        </p:txBody>
      </p:sp>
      <p:sp>
        <p:nvSpPr>
          <p:cNvPr id="8" name="직사각형 7">
            <a:extLst>
              <a:ext uri="{FF2B5EF4-FFF2-40B4-BE49-F238E27FC236}">
                <a16:creationId xmlns:a16="http://schemas.microsoft.com/office/drawing/2014/main" id="{AF2B49EF-45D1-1D7E-DAC7-5C36D0702092}"/>
              </a:ext>
            </a:extLst>
          </p:cNvPr>
          <p:cNvSpPr/>
          <p:nvPr userDrawn="1"/>
        </p:nvSpPr>
        <p:spPr>
          <a:xfrm>
            <a:off x="2661091" y="6362698"/>
            <a:ext cx="9158218" cy="50057"/>
          </a:xfrm>
          <a:prstGeom prst="rect">
            <a:avLst/>
          </a:prstGeom>
          <a:gradFill>
            <a:gsLst>
              <a:gs pos="0">
                <a:schemeClr val="bg1"/>
              </a:gs>
              <a:gs pos="100000">
                <a:schemeClr val="bg2">
                  <a:shade val="67500"/>
                  <a:satMod val="115000"/>
                  <a:alpha val="98000"/>
                  <a:lumMod val="0"/>
                </a:schemeClr>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lumMod val="75000"/>
                </a:schemeClr>
              </a:solidFill>
            </a:endParaRPr>
          </a:p>
        </p:txBody>
      </p:sp>
    </p:spTree>
    <p:extLst>
      <p:ext uri="{BB962C8B-B14F-4D97-AF65-F5344CB8AC3E}">
        <p14:creationId xmlns:p14="http://schemas.microsoft.com/office/powerpoint/2010/main" val="190132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ko-KR" altLang="en-US"/>
              <a:t>마스터 제목 스타일 편집</a:t>
            </a:r>
            <a:endParaRPr lang="en-US"/>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lvl1pPr>
              <a:defRPr/>
            </a:lvl1pPr>
          </a:lstStyle>
          <a:p>
            <a:fld id="{54909422-CFB7-42C6-8AA2-A1472A52F5DC}" type="datetime1">
              <a:rPr lang="ko-KR" altLang="en-US" smtClean="0"/>
              <a:pPr/>
              <a:t>2025. 4. 9.</a:t>
            </a:fld>
            <a:endParaRPr lang="ko-KR" altLang="en-US"/>
          </a:p>
        </p:txBody>
      </p:sp>
      <p:sp>
        <p:nvSpPr>
          <p:cNvPr id="5" name="Footer Placeholder 4"/>
          <p:cNvSpPr>
            <a:spLocks noGrp="1"/>
          </p:cNvSpPr>
          <p:nvPr>
            <p:ph type="ftr" sz="quarter" idx="11"/>
          </p:nvPr>
        </p:nvSpPr>
        <p:spPr/>
        <p:txBody>
          <a:bodyPr/>
          <a:lstStyle>
            <a:lvl1pPr>
              <a:defRPr/>
            </a:lvl1pPr>
          </a:lstStyle>
          <a:p>
            <a:endParaRPr lang="ko-KR" altLang="en-US"/>
          </a:p>
        </p:txBody>
      </p:sp>
      <p:sp>
        <p:nvSpPr>
          <p:cNvPr id="6" name="Slide Number Placeholder 5"/>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2622714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a:p>
        </p:txBody>
      </p:sp>
      <p:sp>
        <p:nvSpPr>
          <p:cNvPr id="3" name="Content Placeholder 2"/>
          <p:cNvSpPr>
            <a:spLocks noGrp="1"/>
          </p:cNvSpPr>
          <p:nvPr>
            <p:ph sz="half" idx="1"/>
          </p:nvPr>
        </p:nvSpPr>
        <p:spPr>
          <a:xfrm>
            <a:off x="845127" y="1828800"/>
            <a:ext cx="5181600" cy="4351337"/>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Content Placeholder 3"/>
          <p:cNvSpPr>
            <a:spLocks noGrp="1"/>
          </p:cNvSpPr>
          <p:nvPr>
            <p:ph sz="half" idx="2"/>
          </p:nvPr>
        </p:nvSpPr>
        <p:spPr>
          <a:xfrm>
            <a:off x="6172200" y="1828800"/>
            <a:ext cx="5181600" cy="4351337"/>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Date Placeholder 4"/>
          <p:cNvSpPr>
            <a:spLocks noGrp="1"/>
          </p:cNvSpPr>
          <p:nvPr>
            <p:ph type="dt" sz="half" idx="10"/>
          </p:nvPr>
        </p:nvSpPr>
        <p:spPr/>
        <p:txBody>
          <a:bodyPr/>
          <a:lstStyle>
            <a:lvl1pPr>
              <a:defRPr/>
            </a:lvl1pPr>
          </a:lstStyle>
          <a:p>
            <a:fld id="{F0DB58CF-529A-4451-9939-F6168760CF0A}" type="datetime1">
              <a:rPr lang="ko-KR" altLang="en-US" smtClean="0"/>
              <a:pPr/>
              <a:t>2025. 4. 9.</a:t>
            </a:fld>
            <a:endParaRPr lang="ko-KR" altLang="en-US"/>
          </a:p>
        </p:txBody>
      </p:sp>
      <p:sp>
        <p:nvSpPr>
          <p:cNvPr id="6" name="Footer Placeholder 5"/>
          <p:cNvSpPr>
            <a:spLocks noGrp="1"/>
          </p:cNvSpPr>
          <p:nvPr>
            <p:ph type="ftr" sz="quarter" idx="11"/>
          </p:nvPr>
        </p:nvSpPr>
        <p:spPr/>
        <p:txBody>
          <a:bodyPr/>
          <a:lstStyle>
            <a:lvl1pPr>
              <a:defRPr/>
            </a:lvl1pPr>
          </a:lstStyle>
          <a:p>
            <a:endParaRPr lang="ko-KR" altLang="en-US"/>
          </a:p>
        </p:txBody>
      </p:sp>
      <p:sp>
        <p:nvSpPr>
          <p:cNvPr id="7" name="Slide Number Placeholder 6"/>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120836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비교">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845127" y="2507550"/>
            <a:ext cx="5156200" cy="3680525"/>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6172200" y="2507550"/>
            <a:ext cx="5181601" cy="3680525"/>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7" name="Date Placeholder 6"/>
          <p:cNvSpPr>
            <a:spLocks noGrp="1"/>
          </p:cNvSpPr>
          <p:nvPr>
            <p:ph type="dt" sz="half" idx="10"/>
          </p:nvPr>
        </p:nvSpPr>
        <p:spPr/>
        <p:txBody>
          <a:bodyPr/>
          <a:lstStyle>
            <a:lvl1pPr>
              <a:defRPr/>
            </a:lvl1pPr>
          </a:lstStyle>
          <a:p>
            <a:fld id="{00B64399-EA23-4C5A-ACA5-A75593CB8DA8}" type="datetime1">
              <a:rPr lang="ko-KR" altLang="en-US" smtClean="0"/>
              <a:pPr/>
              <a:t>2025. 4. 9.</a:t>
            </a:fld>
            <a:endParaRPr lang="ko-KR" altLang="en-US"/>
          </a:p>
        </p:txBody>
      </p:sp>
      <p:sp>
        <p:nvSpPr>
          <p:cNvPr id="8" name="Footer Placeholder 7"/>
          <p:cNvSpPr>
            <a:spLocks noGrp="1"/>
          </p:cNvSpPr>
          <p:nvPr>
            <p:ph type="ftr" sz="quarter" idx="11"/>
          </p:nvPr>
        </p:nvSpPr>
        <p:spPr/>
        <p:txBody>
          <a:bodyPr/>
          <a:lstStyle>
            <a:lvl1pPr>
              <a:defRPr/>
            </a:lvl1pPr>
          </a:lstStyle>
          <a:p>
            <a:endParaRPr lang="ko-KR" altLang="en-US"/>
          </a:p>
        </p:txBody>
      </p:sp>
      <p:sp>
        <p:nvSpPr>
          <p:cNvPr id="9" name="Slide Number Placeholder 8"/>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
        <p:nvSpPr>
          <p:cNvPr id="10" name="Title 9"/>
          <p:cNvSpPr>
            <a:spLocks noGrp="1"/>
          </p:cNvSpPr>
          <p:nvPr>
            <p:ph type="title"/>
          </p:nvPr>
        </p:nvSpPr>
        <p:spPr/>
        <p:txBody>
          <a:bodyPr/>
          <a:lstStyle/>
          <a:p>
            <a:r>
              <a:rPr lang="ko-KR" altLang="en-US"/>
              <a:t>마스터 제목 스타일 편집</a:t>
            </a:r>
            <a:endParaRPr lang="en-US"/>
          </a:p>
        </p:txBody>
      </p:sp>
    </p:spTree>
    <p:extLst>
      <p:ext uri="{BB962C8B-B14F-4D97-AF65-F5344CB8AC3E}">
        <p14:creationId xmlns:p14="http://schemas.microsoft.com/office/powerpoint/2010/main" val="550025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제목만">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lvl1pPr>
          </a:lstStyle>
          <a:p>
            <a:fld id="{334098F0-9D89-4795-8303-9A71526FBF67}" type="datetime1">
              <a:rPr lang="ko-KR" altLang="en-US" smtClean="0"/>
              <a:pPr/>
              <a:t>2025. 4. 9.</a:t>
            </a:fld>
            <a:endParaRPr lang="ko-KR" altLang="en-US"/>
          </a:p>
        </p:txBody>
      </p:sp>
      <p:sp>
        <p:nvSpPr>
          <p:cNvPr id="4" name="Footer Placeholder 3"/>
          <p:cNvSpPr>
            <a:spLocks noGrp="1"/>
          </p:cNvSpPr>
          <p:nvPr>
            <p:ph type="ftr" sz="quarter" idx="11"/>
          </p:nvPr>
        </p:nvSpPr>
        <p:spPr/>
        <p:txBody>
          <a:bodyPr/>
          <a:lstStyle>
            <a:lvl1pPr>
              <a:defRPr/>
            </a:lvl1pPr>
          </a:lstStyle>
          <a:p>
            <a:endParaRPr lang="ko-KR" altLang="en-US"/>
          </a:p>
        </p:txBody>
      </p:sp>
      <p:sp>
        <p:nvSpPr>
          <p:cNvPr id="5" name="Slide Number Placeholder 4"/>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
        <p:nvSpPr>
          <p:cNvPr id="6" name="Title 5"/>
          <p:cNvSpPr>
            <a:spLocks noGrp="1"/>
          </p:cNvSpPr>
          <p:nvPr>
            <p:ph type="title"/>
          </p:nvPr>
        </p:nvSpPr>
        <p:spPr/>
        <p:txBody>
          <a:bodyPr/>
          <a:lstStyle/>
          <a:p>
            <a:r>
              <a:rPr lang="ko-KR" altLang="en-US"/>
              <a:t>마스터 제목 스타일 편집</a:t>
            </a:r>
            <a:endParaRPr lang="en-US"/>
          </a:p>
        </p:txBody>
      </p:sp>
    </p:spTree>
    <p:extLst>
      <p:ext uri="{BB962C8B-B14F-4D97-AF65-F5344CB8AC3E}">
        <p14:creationId xmlns:p14="http://schemas.microsoft.com/office/powerpoint/2010/main" val="2311514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337D8DD0-62C4-4358-B46D-D3CC6854E1DD}" type="datetime1">
              <a:rPr lang="ko-KR" altLang="en-US" smtClean="0"/>
              <a:pPr/>
              <a:t>2025. 4. 9.</a:t>
            </a:fld>
            <a:endParaRPr lang="ko-KR" altLang="en-US"/>
          </a:p>
        </p:txBody>
      </p:sp>
      <p:sp>
        <p:nvSpPr>
          <p:cNvPr id="3" name="Footer Placeholder 2"/>
          <p:cNvSpPr>
            <a:spLocks noGrp="1"/>
          </p:cNvSpPr>
          <p:nvPr>
            <p:ph type="ftr" sz="quarter" idx="11"/>
          </p:nvPr>
        </p:nvSpPr>
        <p:spPr/>
        <p:txBody>
          <a:bodyPr/>
          <a:lstStyle>
            <a:lvl1pPr>
              <a:defRPr/>
            </a:lvl1pPr>
          </a:lstStyle>
          <a:p>
            <a:endParaRPr lang="ko-KR" altLang="en-US"/>
          </a:p>
        </p:txBody>
      </p:sp>
      <p:sp>
        <p:nvSpPr>
          <p:cNvPr id="4" name="Slide Number Placeholder 3"/>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1978903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ko-KR" altLang="en-US"/>
              <a:t>마스터 제목 스타일 편집</a:t>
            </a:r>
            <a:endParaRPr lang="en-US"/>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lvl1pPr>
              <a:defRPr/>
            </a:lvl1pPr>
          </a:lstStyle>
          <a:p>
            <a:fld id="{198D7A8F-E021-46AC-9B15-D0E4F8C4E959}" type="datetime1">
              <a:rPr lang="ko-KR" altLang="en-US" smtClean="0"/>
              <a:pPr/>
              <a:t>2025. 4. 9.</a:t>
            </a:fld>
            <a:endParaRPr lang="ko-KR" altLang="en-US"/>
          </a:p>
        </p:txBody>
      </p:sp>
      <p:sp>
        <p:nvSpPr>
          <p:cNvPr id="6" name="Footer Placeholder 5"/>
          <p:cNvSpPr>
            <a:spLocks noGrp="1"/>
          </p:cNvSpPr>
          <p:nvPr>
            <p:ph type="ftr" sz="quarter" idx="11"/>
          </p:nvPr>
        </p:nvSpPr>
        <p:spPr/>
        <p:txBody>
          <a:bodyPr/>
          <a:lstStyle>
            <a:lvl1pPr>
              <a:defRPr/>
            </a:lvl1pPr>
          </a:lstStyle>
          <a:p>
            <a:endParaRPr lang="ko-KR" altLang="en-US"/>
          </a:p>
        </p:txBody>
      </p:sp>
      <p:sp>
        <p:nvSpPr>
          <p:cNvPr id="7" name="Slide Number Placeholder 6"/>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4104815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ko-KR" altLang="en-US"/>
              <a:t>마스터 제목 스타일 편집</a:t>
            </a:r>
            <a:endParaRPr lang="en-US"/>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lvl1pPr>
              <a:defRPr/>
            </a:lvl1pPr>
          </a:lstStyle>
          <a:p>
            <a:fld id="{7B0DCE00-3A7D-4F3B-B41D-494CC284CA4D}" type="datetime1">
              <a:rPr lang="ko-KR" altLang="en-US" smtClean="0"/>
              <a:pPr/>
              <a:t>2025. 4. 9.</a:t>
            </a:fld>
            <a:endParaRPr lang="ko-KR" altLang="en-US"/>
          </a:p>
        </p:txBody>
      </p:sp>
      <p:sp>
        <p:nvSpPr>
          <p:cNvPr id="6" name="Footer Placeholder 5"/>
          <p:cNvSpPr>
            <a:spLocks noGrp="1"/>
          </p:cNvSpPr>
          <p:nvPr>
            <p:ph type="ftr" sz="quarter" idx="11"/>
          </p:nvPr>
        </p:nvSpPr>
        <p:spPr/>
        <p:txBody>
          <a:bodyPr/>
          <a:lstStyle>
            <a:lvl1pPr>
              <a:defRPr/>
            </a:lvl1pPr>
          </a:lstStyle>
          <a:p>
            <a:endParaRPr lang="ko-KR" altLang="en-US"/>
          </a:p>
        </p:txBody>
      </p:sp>
      <p:sp>
        <p:nvSpPr>
          <p:cNvPr id="7" name="Slide Number Placeholder 6"/>
          <p:cNvSpPr>
            <a:spLocks noGrp="1"/>
          </p:cNvSpPr>
          <p:nvPr>
            <p:ph type="sldNum" sz="quarter" idx="12"/>
          </p:nvPr>
        </p:nvSpPr>
        <p:spPr/>
        <p:txBody>
          <a:bodyPr/>
          <a:lstStyle>
            <a:lvl1pPr>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2155309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ko-KR" altLang="en-US"/>
              <a:t>마스터 제목 스타일 편집</a:t>
            </a:r>
            <a:endParaRPr lang="en-US"/>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7E047A37-A9AE-4A9E-A814-F71FF98CEC55}" type="datetime1">
              <a:rPr lang="ko-KR" altLang="en-US" smtClean="0"/>
              <a:pPr/>
              <a:t>2025. 4. 9.</a:t>
            </a:fld>
            <a:endParaRPr lang="ko-KR"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ko-KR" alt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AE31E8F2-D7DA-47AE-9DAA-01B65DE22032}" type="slidenum">
              <a:rPr lang="ko-KR" altLang="en-US" smtClean="0"/>
              <a:pPr/>
              <a:t>‹#›</a:t>
            </a:fld>
            <a:endParaRPr lang="ko-KR" altLang="en-US"/>
          </a:p>
        </p:txBody>
      </p:sp>
    </p:spTree>
    <p:extLst>
      <p:ext uri="{BB962C8B-B14F-4D97-AF65-F5344CB8AC3E}">
        <p14:creationId xmlns:p14="http://schemas.microsoft.com/office/powerpoint/2010/main" val="26670439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p:titleStyle>
    <p:bodyStyle>
      <a:lvl1pPr marL="228600" indent="-228600" algn="l" defTabSz="914400" rtl="0" eaLnBrk="1" latinLnBrk="1" hangingPunct="1">
        <a:lnSpc>
          <a:spcPct val="90000"/>
        </a:lnSpc>
        <a:spcBef>
          <a:spcPts val="1000"/>
        </a:spcBef>
        <a:buFont typeface="Wingdings 2" pitchFamily="18" charset="2"/>
        <a:buChar char=""/>
        <a:defRPr sz="2800" kern="1200">
          <a:solidFill>
            <a:schemeClr val="tx1"/>
          </a:solidFill>
          <a:latin typeface="서울남산체 EB" panose="02020503020101020101" pitchFamily="18" charset="-127"/>
          <a:ea typeface="서울남산체 EB" panose="02020503020101020101" pitchFamily="18" charset="-127"/>
          <a:cs typeface="+mn-cs"/>
        </a:defRPr>
      </a:lvl1pPr>
      <a:lvl2pPr marL="685800" indent="-228600" algn="l" defTabSz="914400" rtl="0" eaLnBrk="1" latinLnBrk="1" hangingPunct="1">
        <a:lnSpc>
          <a:spcPct val="90000"/>
        </a:lnSpc>
        <a:spcBef>
          <a:spcPts val="500"/>
        </a:spcBef>
        <a:buFont typeface="Wingdings 2" pitchFamily="18" charset="2"/>
        <a:buChar char=""/>
        <a:defRPr sz="2400" kern="1200">
          <a:solidFill>
            <a:schemeClr val="tx1"/>
          </a:solidFill>
          <a:latin typeface="서울남산체 EB" panose="02020503020101020101" pitchFamily="18" charset="-127"/>
          <a:ea typeface="서울남산체 EB" panose="02020503020101020101" pitchFamily="18" charset="-127"/>
          <a:cs typeface="+mn-cs"/>
        </a:defRPr>
      </a:lvl2pPr>
      <a:lvl3pPr marL="1143000" indent="-228600" algn="l" defTabSz="914400" rtl="0" eaLnBrk="1" latinLnBrk="1" hangingPunct="1">
        <a:lnSpc>
          <a:spcPct val="90000"/>
        </a:lnSpc>
        <a:spcBef>
          <a:spcPts val="500"/>
        </a:spcBef>
        <a:buFont typeface="Wingdings 2" pitchFamily="18" charset="2"/>
        <a:buChar char=""/>
        <a:defRPr sz="2000" kern="1200">
          <a:solidFill>
            <a:schemeClr val="tx1"/>
          </a:solidFill>
          <a:latin typeface="서울남산체 EB" panose="02020503020101020101" pitchFamily="18" charset="-127"/>
          <a:ea typeface="서울남산체 EB" panose="02020503020101020101" pitchFamily="18" charset="-127"/>
          <a:cs typeface="+mn-cs"/>
        </a:defRPr>
      </a:lvl3pPr>
      <a:lvl4pPr marL="16002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서울남산체 EB" panose="02020503020101020101" pitchFamily="18" charset="-127"/>
          <a:ea typeface="서울남산체 EB" panose="02020503020101020101" pitchFamily="18" charset="-127"/>
          <a:cs typeface="+mn-cs"/>
        </a:defRPr>
      </a:lvl4pPr>
      <a:lvl5pPr marL="20574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서울남산체 EB" panose="02020503020101020101" pitchFamily="18" charset="-127"/>
          <a:ea typeface="서울남산체 EB" panose="02020503020101020101" pitchFamily="18" charset="-127"/>
          <a:cs typeface="+mn-cs"/>
        </a:defRPr>
      </a:lvl5pPr>
      <a:lvl6pPr marL="25146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tif"/><Relationship Id="rId2" Type="http://schemas.openxmlformats.org/officeDocument/2006/relationships/image" Target="../media/image13.t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paperswithcode.com/paper/measuring-the-ripeness-of-fruit-with"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a:extLst>
              <a:ext uri="{FF2B5EF4-FFF2-40B4-BE49-F238E27FC236}">
                <a16:creationId xmlns:a16="http://schemas.microsoft.com/office/drawing/2014/main" id="{CB810AFA-1047-20BF-94BC-D53E7267D912}"/>
              </a:ext>
            </a:extLst>
          </p:cNvPr>
          <p:cNvSpPr/>
          <p:nvPr/>
        </p:nvSpPr>
        <p:spPr>
          <a:xfrm>
            <a:off x="6927" y="0"/>
            <a:ext cx="12192000" cy="532563"/>
          </a:xfrm>
          <a:prstGeom prst="rect">
            <a:avLst/>
          </a:prstGeom>
          <a:solidFill>
            <a:srgbClr val="2F5597"/>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ko-KR" altLang="en-US"/>
          </a:p>
        </p:txBody>
      </p:sp>
      <p:sp>
        <p:nvSpPr>
          <p:cNvPr id="6" name="직사각형 5">
            <a:extLst>
              <a:ext uri="{FF2B5EF4-FFF2-40B4-BE49-F238E27FC236}">
                <a16:creationId xmlns:a16="http://schemas.microsoft.com/office/drawing/2014/main" id="{AD17CE9D-0565-1C97-F23D-6673BDBB68A6}"/>
              </a:ext>
            </a:extLst>
          </p:cNvPr>
          <p:cNvSpPr/>
          <p:nvPr/>
        </p:nvSpPr>
        <p:spPr>
          <a:xfrm>
            <a:off x="0" y="6325437"/>
            <a:ext cx="12192000" cy="532563"/>
          </a:xfrm>
          <a:prstGeom prst="rect">
            <a:avLst/>
          </a:prstGeom>
          <a:gradFill flip="none" rotWithShape="1">
            <a:gsLst>
              <a:gs pos="79000">
                <a:schemeClr val="accent5">
                  <a:lumMod val="75000"/>
                </a:schemeClr>
              </a:gs>
              <a:gs pos="100000">
                <a:schemeClr val="accent1">
                  <a:lumMod val="20000"/>
                  <a:lumOff val="80000"/>
                </a:schemeClr>
              </a:gs>
              <a:gs pos="97000">
                <a:schemeClr val="accent1">
                  <a:lumMod val="75000"/>
                </a:schemeClr>
              </a:gs>
            </a:gsLst>
            <a:lin ang="16200000" scaled="1"/>
            <a:tileRect/>
          </a:gra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7C875549-D0E3-EE79-45F8-A393E1A4C969}"/>
              </a:ext>
            </a:extLst>
          </p:cNvPr>
          <p:cNvSpPr/>
          <p:nvPr/>
        </p:nvSpPr>
        <p:spPr>
          <a:xfrm>
            <a:off x="1920620" y="2931345"/>
            <a:ext cx="8364612" cy="45719"/>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lumMod val="75000"/>
                </a:schemeClr>
              </a:solidFill>
            </a:endParaRPr>
          </a:p>
        </p:txBody>
      </p:sp>
      <p:pic>
        <p:nvPicPr>
          <p:cNvPr id="8" name="그림 7">
            <a:extLst>
              <a:ext uri="{FF2B5EF4-FFF2-40B4-BE49-F238E27FC236}">
                <a16:creationId xmlns:a16="http://schemas.microsoft.com/office/drawing/2014/main" id="{D2C51E69-5854-77D0-10C7-AB49ED58EB3B}"/>
              </a:ext>
            </a:extLst>
          </p:cNvPr>
          <p:cNvPicPr>
            <a:picLocks noChangeAspect="1"/>
          </p:cNvPicPr>
          <p:nvPr/>
        </p:nvPicPr>
        <p:blipFill>
          <a:blip r:embed="rId2"/>
          <a:stretch>
            <a:fillRect/>
          </a:stretch>
        </p:blipFill>
        <p:spPr>
          <a:xfrm>
            <a:off x="4993264" y="5437274"/>
            <a:ext cx="2219325" cy="638175"/>
          </a:xfrm>
          <a:prstGeom prst="rect">
            <a:avLst/>
          </a:prstGeom>
        </p:spPr>
      </p:pic>
      <p:sp>
        <p:nvSpPr>
          <p:cNvPr id="10" name="내용 개체 틀 2">
            <a:extLst>
              <a:ext uri="{FF2B5EF4-FFF2-40B4-BE49-F238E27FC236}">
                <a16:creationId xmlns:a16="http://schemas.microsoft.com/office/drawing/2014/main" id="{A31AE9D9-8B38-D9DD-17B3-FA8CEC8B86A1}"/>
              </a:ext>
            </a:extLst>
          </p:cNvPr>
          <p:cNvSpPr txBox="1">
            <a:spLocks/>
          </p:cNvSpPr>
          <p:nvPr/>
        </p:nvSpPr>
        <p:spPr>
          <a:xfrm>
            <a:off x="698255" y="2110393"/>
            <a:ext cx="10933306" cy="1191773"/>
          </a:xfrm>
          <a:prstGeom prst="rect">
            <a:avLst/>
          </a:prstGeom>
        </p:spPr>
        <p:txBody>
          <a:bodyPr vert="horz" lIns="91440" tIns="45720" rIns="91440" bIns="45720" rtlCol="0" anchor="t">
            <a:noAutofit/>
          </a:bodyPr>
          <a:lstStyle>
            <a:lvl1pPr marL="228600" indent="-228600" algn="l" defTabSz="914400" rtl="0" eaLnBrk="1" latinLnBrk="1"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1" hangingPunct="1">
              <a:spcBef>
                <a:spcPct val="20000"/>
              </a:spcBef>
              <a:buFont typeface="Wingdings 2" pitchFamily="18" charset="2"/>
              <a:buChar char=""/>
              <a:defRPr sz="1800" kern="1200">
                <a:solidFill>
                  <a:schemeClr val="tx1"/>
                </a:solidFill>
                <a:latin typeface="+mn-lt"/>
                <a:ea typeface="+mn-ea"/>
                <a:cs typeface="+mn-cs"/>
              </a:defRPr>
            </a:lvl9pPr>
          </a:lstStyle>
          <a:p>
            <a:pPr marL="0" indent="0" algn="ctr">
              <a:lnSpc>
                <a:spcPct val="110000"/>
              </a:lnSpc>
              <a:buNone/>
            </a:pPr>
            <a:r>
              <a:rPr lang="en-US" altLang="ko-KR" sz="5400" dirty="0">
                <a:latin typeface="서울남산체 B" panose="02020503020101020101" pitchFamily="18" charset="-127"/>
                <a:ea typeface="서울남산체 B" panose="02020503020101020101" pitchFamily="18" charset="-127"/>
                <a:cs typeface="Times New Roman" panose="02020603050405020304" pitchFamily="18" charset="0"/>
              </a:rPr>
              <a:t>6</a:t>
            </a:r>
            <a:r>
              <a:rPr lang="ko-KR" altLang="en-US" sz="5400" dirty="0">
                <a:latin typeface="서울남산체 B" panose="02020503020101020101" pitchFamily="18" charset="-127"/>
                <a:ea typeface="서울남산체 B" panose="02020503020101020101" pitchFamily="18" charset="-127"/>
                <a:cs typeface="Times New Roman" panose="02020603050405020304" pitchFamily="18" charset="0"/>
              </a:rPr>
              <a:t>주차 </a:t>
            </a:r>
            <a:r>
              <a:rPr lang="ko-KR" altLang="en-US" sz="5400" dirty="0" err="1">
                <a:latin typeface="서울남산체 B" panose="02020503020101020101" pitchFamily="18" charset="-127"/>
                <a:ea typeface="서울남산체 B" panose="02020503020101020101" pitchFamily="18" charset="-127"/>
                <a:cs typeface="Times New Roman" panose="02020603050405020304" pitchFamily="18" charset="0"/>
              </a:rPr>
              <a:t>기융프</a:t>
            </a:r>
            <a:r>
              <a:rPr lang="ko-KR" altLang="en-US" sz="5400" dirty="0">
                <a:latin typeface="서울남산체 B" panose="02020503020101020101" pitchFamily="18" charset="-127"/>
                <a:ea typeface="서울남산체 B" panose="02020503020101020101" pitchFamily="18" charset="-127"/>
                <a:cs typeface="Times New Roman" panose="02020603050405020304" pitchFamily="18" charset="0"/>
              </a:rPr>
              <a:t> 중간발표</a:t>
            </a:r>
            <a:endParaRPr lang="en-US" altLang="ko-KR" sz="5400" dirty="0">
              <a:latin typeface="서울남산체 B" panose="02020503020101020101" pitchFamily="18" charset="-127"/>
              <a:ea typeface="서울남산체 B" panose="02020503020101020101" pitchFamily="18" charset="-127"/>
              <a:cs typeface="Times New Roman" panose="02020603050405020304" pitchFamily="18" charset="0"/>
            </a:endParaRPr>
          </a:p>
          <a:p>
            <a:pPr marL="0" indent="0" algn="ctr">
              <a:lnSpc>
                <a:spcPct val="110000"/>
              </a:lnSpc>
              <a:buNone/>
            </a:pPr>
            <a:br>
              <a:rPr lang="en-US" altLang="ko-KR" sz="4000" dirty="0">
                <a:latin typeface="서울남산체 B" panose="02020503020101020101" pitchFamily="18" charset="-127"/>
                <a:ea typeface="서울남산체 B" panose="02020503020101020101" pitchFamily="18" charset="-127"/>
                <a:cs typeface="Times New Roman" panose="02020603050405020304" pitchFamily="18" charset="0"/>
              </a:rPr>
            </a:br>
            <a:r>
              <a:rPr kumimoji="0" lang="en-US" altLang="ko-KR" sz="2400" b="0" i="0" u="none" strike="noStrike" kern="1200" cap="none" spc="0" normalizeH="0" baseline="0" noProof="0" dirty="0">
                <a:ln>
                  <a:noFill/>
                </a:ln>
                <a:solidFill>
                  <a:prstClr val="black"/>
                </a:solidFill>
                <a:effectLst/>
                <a:uLnTx/>
                <a:uFillTx/>
                <a:latin typeface="현대하모니 M" panose="02020603020101020101" pitchFamily="18" charset="-127"/>
                <a:ea typeface="현대하모니 M" panose="02020603020101020101" pitchFamily="18" charset="-127"/>
                <a:cs typeface="Times New Roman" panose="02020603050405020304" pitchFamily="18" charset="0"/>
              </a:rPr>
              <a:t>School of Mechanical and Control Engineering </a:t>
            </a:r>
            <a:endParaRPr lang="en-US" altLang="ko-KR" sz="1600" dirty="0">
              <a:latin typeface="서울남산체 B"/>
              <a:ea typeface="서울남산체 B"/>
              <a:cs typeface="Times New Roman"/>
            </a:endParaRPr>
          </a:p>
          <a:p>
            <a:pPr marL="0" indent="0" algn="ctr">
              <a:lnSpc>
                <a:spcPct val="110000"/>
              </a:lnSpc>
              <a:buFont typeface="Wingdings 2" pitchFamily="18" charset="2"/>
              <a:buNone/>
            </a:pPr>
            <a:r>
              <a:rPr lang="en-US" altLang="ko-KR" sz="1200" dirty="0">
                <a:latin typeface="서울남산체 B"/>
                <a:ea typeface="서울남산체 B"/>
                <a:cs typeface="Times New Roman"/>
              </a:rPr>
              <a:t>21900575 Lee </a:t>
            </a:r>
            <a:r>
              <a:rPr lang="en-US" altLang="ko-KR" sz="1200" dirty="0" err="1">
                <a:latin typeface="서울남산체 B"/>
                <a:ea typeface="서울남산체 B"/>
                <a:cs typeface="Times New Roman"/>
              </a:rPr>
              <a:t>ChanKeun</a:t>
            </a:r>
            <a:endParaRPr lang="ko-KR" altLang="en-US" sz="4000" dirty="0">
              <a:latin typeface="서울남산체 B"/>
              <a:ea typeface="서울남산체 B"/>
              <a:cs typeface="Times New Roman"/>
            </a:endParaRPr>
          </a:p>
        </p:txBody>
      </p:sp>
    </p:spTree>
    <p:extLst>
      <p:ext uri="{BB962C8B-B14F-4D97-AF65-F5344CB8AC3E}">
        <p14:creationId xmlns:p14="http://schemas.microsoft.com/office/powerpoint/2010/main" val="3828375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10</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3. </a:t>
            </a:r>
            <a:r>
              <a:rPr lang="ko-KR" altLang="en-US" dirty="0">
                <a:latin typeface="서울남산체 B" panose="02020503020101020101" pitchFamily="18" charset="-127"/>
                <a:ea typeface="서울남산체 B" panose="02020503020101020101" pitchFamily="18" charset="-127"/>
              </a:rPr>
              <a:t>향후계획</a:t>
            </a:r>
            <a:endParaRPr lang="en-US" altLang="ko-KR" dirty="0">
              <a:latin typeface="서울남산체 B" panose="02020503020101020101" pitchFamily="18" charset="-127"/>
              <a:ea typeface="서울남산체 B" panose="02020503020101020101" pitchFamily="18" charset="-127"/>
            </a:endParaRPr>
          </a:p>
        </p:txBody>
      </p:sp>
      <p:sp>
        <p:nvSpPr>
          <p:cNvPr id="7" name="TextBox 6">
            <a:extLst>
              <a:ext uri="{FF2B5EF4-FFF2-40B4-BE49-F238E27FC236}">
                <a16:creationId xmlns:a16="http://schemas.microsoft.com/office/drawing/2014/main" id="{42E739A5-0E82-2B69-27F8-782991F8D640}"/>
              </a:ext>
            </a:extLst>
          </p:cNvPr>
          <p:cNvSpPr txBox="1"/>
          <p:nvPr/>
        </p:nvSpPr>
        <p:spPr>
          <a:xfrm>
            <a:off x="760347" y="2967335"/>
            <a:ext cx="9927640" cy="923330"/>
          </a:xfrm>
          <a:prstGeom prst="rect">
            <a:avLst/>
          </a:prstGeom>
          <a:noFill/>
        </p:spPr>
        <p:txBody>
          <a:bodyPr wrap="square" rtlCol="0">
            <a:spAutoFit/>
          </a:bodyPr>
          <a:lstStyle/>
          <a:p>
            <a:r>
              <a:rPr kumimoji="1" lang="ko-KR" altLang="en-US" dirty="0"/>
              <a:t>렌즈필터가 도착하는 대로 예시에서 나온 사과의 수분 측정과 플라스틱 분류 등을 </a:t>
            </a:r>
            <a:endParaRPr kumimoji="1" lang="en-US" altLang="ko-KR" dirty="0"/>
          </a:p>
          <a:p>
            <a:r>
              <a:rPr kumimoji="1" lang="ko-KR" altLang="en-US" dirty="0"/>
              <a:t>직접 실험 할 예정</a:t>
            </a:r>
            <a:endParaRPr kumimoji="1" lang="en-US" altLang="ko-KR" dirty="0"/>
          </a:p>
          <a:p>
            <a:endParaRPr kumimoji="1" lang="ko-KR" altLang="en-US" dirty="0"/>
          </a:p>
        </p:txBody>
      </p:sp>
    </p:spTree>
    <p:extLst>
      <p:ext uri="{BB962C8B-B14F-4D97-AF65-F5344CB8AC3E}">
        <p14:creationId xmlns:p14="http://schemas.microsoft.com/office/powerpoint/2010/main" val="923490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latin typeface="서울남산체 B" panose="02020503020101020101" pitchFamily="18" charset="-127"/>
                <a:ea typeface="서울남산체 B" panose="02020503020101020101" pitchFamily="18" charset="-127"/>
              </a:rPr>
              <a:t>2</a:t>
            </a:fld>
            <a:endParaRPr lang="ko-KR" altLang="en-US">
              <a:latin typeface="서울남산체 B" panose="02020503020101020101" pitchFamily="18" charset="-127"/>
              <a:ea typeface="서울남산체 B" panose="02020503020101020101" pitchFamily="18" charset="-127"/>
            </a:endParaRPr>
          </a:p>
        </p:txBody>
      </p:sp>
      <p:sp>
        <p:nvSpPr>
          <p:cNvPr id="7" name="제목 5">
            <a:extLst>
              <a:ext uri="{FF2B5EF4-FFF2-40B4-BE49-F238E27FC236}">
                <a16:creationId xmlns:a16="http://schemas.microsoft.com/office/drawing/2014/main" id="{CE22272F-E626-6785-3B8B-FA914BA5E32B}"/>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ko-KR" altLang="en-US" dirty="0">
                <a:latin typeface="서울남산체 B" panose="02020503020101020101" pitchFamily="18" charset="-127"/>
                <a:ea typeface="서울남산체 B" panose="02020503020101020101" pitchFamily="18" charset="-127"/>
              </a:rPr>
              <a:t>목차</a:t>
            </a:r>
            <a:endParaRPr lang="en-US" altLang="ko-KR" dirty="0">
              <a:latin typeface="서울남산체 B" panose="02020503020101020101" pitchFamily="18" charset="-127"/>
              <a:ea typeface="서울남산체 B" panose="02020503020101020101" pitchFamily="18" charset="-127"/>
            </a:endParaRPr>
          </a:p>
        </p:txBody>
      </p:sp>
      <p:sp>
        <p:nvSpPr>
          <p:cNvPr id="8" name="TextBox 2">
            <a:extLst>
              <a:ext uri="{FF2B5EF4-FFF2-40B4-BE49-F238E27FC236}">
                <a16:creationId xmlns:a16="http://schemas.microsoft.com/office/drawing/2014/main" id="{05388173-F288-F063-55F1-867B01A3EA29}"/>
              </a:ext>
            </a:extLst>
          </p:cNvPr>
          <p:cNvSpPr txBox="1"/>
          <p:nvPr/>
        </p:nvSpPr>
        <p:spPr>
          <a:xfrm>
            <a:off x="604420" y="1261187"/>
            <a:ext cx="11404700" cy="2236959"/>
          </a:xfrm>
          <a:prstGeom prst="rect">
            <a:avLst/>
          </a:prstGeom>
          <a:noFill/>
        </p:spPr>
        <p:txBody>
          <a:bodyPr wrap="square" lIns="91440" tIns="45720" rIns="91440" bIns="45720" anchor="t">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marL="457200" indent="-457200">
              <a:lnSpc>
                <a:spcPct val="150000"/>
              </a:lnSpc>
              <a:buAutoNum type="arabicPeriod"/>
            </a:pPr>
            <a:r>
              <a:rPr lang="ko-KR" altLang="en-US" sz="2400" b="1" dirty="0">
                <a:latin typeface="서울남산체 B" panose="02020503020101020101" pitchFamily="18" charset="-127"/>
                <a:ea typeface="서울남산체 B" panose="02020503020101020101" pitchFamily="18" charset="-127"/>
              </a:rPr>
              <a:t>구매관련</a:t>
            </a:r>
            <a:endParaRPr lang="en-US" altLang="ko-KR" sz="2400" b="1" dirty="0">
              <a:latin typeface="서울남산체 B" panose="02020503020101020101" pitchFamily="18" charset="-127"/>
              <a:ea typeface="서울남산체 B" panose="02020503020101020101" pitchFamily="18" charset="-127"/>
            </a:endParaRPr>
          </a:p>
          <a:p>
            <a:pPr marL="457200" indent="-457200">
              <a:lnSpc>
                <a:spcPct val="150000"/>
              </a:lnSpc>
              <a:buAutoNum type="arabicPeriod" startAt="2"/>
            </a:pPr>
            <a:r>
              <a:rPr lang="ko-KR" altLang="en-US" sz="2400" b="1" dirty="0">
                <a:latin typeface="서울남산체 B" panose="02020503020101020101" pitchFamily="18" charset="-127"/>
                <a:ea typeface="서울남산체 B" panose="02020503020101020101" pitchFamily="18" charset="-127"/>
              </a:rPr>
              <a:t>적용부분</a:t>
            </a:r>
            <a:endParaRPr lang="en-US" altLang="ko-KR" sz="2400" b="1" dirty="0">
              <a:latin typeface="서울남산체 B" panose="02020503020101020101" pitchFamily="18" charset="-127"/>
              <a:ea typeface="서울남산체 B" panose="02020503020101020101" pitchFamily="18" charset="-127"/>
            </a:endParaRPr>
          </a:p>
          <a:p>
            <a:pPr marL="457200" indent="-457200">
              <a:lnSpc>
                <a:spcPct val="150000"/>
              </a:lnSpc>
              <a:buAutoNum type="arabicPeriod" startAt="2"/>
            </a:pPr>
            <a:r>
              <a:rPr lang="ko-KR" altLang="en-US" sz="2400" b="1" dirty="0">
                <a:latin typeface="서울남산체 B" panose="02020503020101020101" pitchFamily="18" charset="-127"/>
                <a:ea typeface="서울남산체 B" panose="02020503020101020101" pitchFamily="18" charset="-127"/>
              </a:rPr>
              <a:t>향후 계획</a:t>
            </a:r>
            <a:endParaRPr lang="en-US" altLang="ko-KR" sz="2400" b="1" dirty="0">
              <a:latin typeface="서울남산체 B" panose="02020503020101020101" pitchFamily="18" charset="-127"/>
              <a:ea typeface="서울남산체 B" panose="02020503020101020101" pitchFamily="18" charset="-127"/>
            </a:endParaRPr>
          </a:p>
          <a:p>
            <a:pPr marL="457200" indent="-457200">
              <a:lnSpc>
                <a:spcPct val="150000"/>
              </a:lnSpc>
              <a:buAutoNum type="arabicPeriod" startAt="2"/>
            </a:pPr>
            <a:endParaRPr lang="en-US" altLang="ko-KR" sz="2400" b="1" dirty="0">
              <a:latin typeface="서울남산체 B" panose="02020503020101020101" pitchFamily="18" charset="-127"/>
              <a:ea typeface="서울남산체 B" panose="02020503020101020101" pitchFamily="18" charset="-127"/>
            </a:endParaRPr>
          </a:p>
        </p:txBody>
      </p:sp>
    </p:spTree>
    <p:extLst>
      <p:ext uri="{BB962C8B-B14F-4D97-AF65-F5344CB8AC3E}">
        <p14:creationId xmlns:p14="http://schemas.microsoft.com/office/powerpoint/2010/main" val="756615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3</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1</a:t>
            </a:r>
            <a:r>
              <a:rPr lang="en-US" altLang="ko-KR" sz="4400" dirty="0">
                <a:latin typeface="서울남산체 B" panose="02020503020101020101" pitchFamily="18" charset="-127"/>
                <a:ea typeface="서울남산체 B" panose="02020503020101020101" pitchFamily="18" charset="-127"/>
              </a:rPr>
              <a:t>.</a:t>
            </a:r>
            <a:r>
              <a:rPr lang="ko-KR" altLang="en-US" sz="4400" dirty="0">
                <a:latin typeface="서울남산체 B" panose="02020503020101020101" pitchFamily="18" charset="-127"/>
                <a:ea typeface="서울남산체 B" panose="02020503020101020101" pitchFamily="18" charset="-127"/>
              </a:rPr>
              <a:t> 구매관련</a:t>
            </a:r>
            <a:endParaRPr lang="en-US" altLang="ko-KR" dirty="0">
              <a:latin typeface="서울남산체 B" panose="02020503020101020101" pitchFamily="18" charset="-127"/>
              <a:ea typeface="서울남산체 B" panose="02020503020101020101" pitchFamily="18" charset="-127"/>
            </a:endParaRPr>
          </a:p>
        </p:txBody>
      </p:sp>
      <p:sp>
        <p:nvSpPr>
          <p:cNvPr id="5" name="TextBox 4">
            <a:extLst>
              <a:ext uri="{FF2B5EF4-FFF2-40B4-BE49-F238E27FC236}">
                <a16:creationId xmlns:a16="http://schemas.microsoft.com/office/drawing/2014/main" id="{845D308B-EA9E-F450-298C-FD0C5CA8EF44}"/>
              </a:ext>
            </a:extLst>
          </p:cNvPr>
          <p:cNvSpPr txBox="1"/>
          <p:nvPr/>
        </p:nvSpPr>
        <p:spPr>
          <a:xfrm>
            <a:off x="557464" y="1178730"/>
            <a:ext cx="10803263" cy="369332"/>
          </a:xfrm>
          <a:prstGeom prst="rect">
            <a:avLst/>
          </a:prstGeom>
          <a:noFill/>
        </p:spPr>
        <p:txBody>
          <a:bodyPr wrap="square">
            <a:spAutoFit/>
          </a:bodyPr>
          <a:lstStyle/>
          <a:p>
            <a:r>
              <a:rPr lang="ko-KR" altLang="en-US" dirty="0">
                <a:solidFill>
                  <a:srgbClr val="222222"/>
                </a:solidFill>
                <a:highlight>
                  <a:srgbClr val="FFFFFF"/>
                </a:highlight>
                <a:latin typeface="Arial" panose="020B0604020202020204" pitchFamily="34" charset="0"/>
              </a:rPr>
              <a:t>실험 진행상황</a:t>
            </a:r>
            <a:r>
              <a:rPr lang="en-US" altLang="ko-KR" dirty="0">
                <a:solidFill>
                  <a:srgbClr val="222222"/>
                </a:solidFill>
                <a:highlight>
                  <a:srgbClr val="FFFFFF"/>
                </a:highlight>
                <a:latin typeface="Arial" panose="020B0604020202020204" pitchFamily="34" charset="0"/>
              </a:rPr>
              <a:t>:</a:t>
            </a:r>
            <a:endParaRPr lang="ko-KR" altLang="en-US" dirty="0"/>
          </a:p>
        </p:txBody>
      </p:sp>
      <p:pic>
        <p:nvPicPr>
          <p:cNvPr id="8" name="그림 7" descr="과일, 스크린샷, 흑백, 베리이(가) 표시된 사진&#10;&#10;자동 생성된 설명">
            <a:extLst>
              <a:ext uri="{FF2B5EF4-FFF2-40B4-BE49-F238E27FC236}">
                <a16:creationId xmlns:a16="http://schemas.microsoft.com/office/drawing/2014/main" id="{E5DDD617-AFE9-55A6-E221-05D0CCF40A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27205" y="1652106"/>
            <a:ext cx="2743203" cy="2338942"/>
          </a:xfrm>
          <a:prstGeom prst="rect">
            <a:avLst/>
          </a:prstGeom>
        </p:spPr>
      </p:pic>
      <p:pic>
        <p:nvPicPr>
          <p:cNvPr id="10" name="그림 9" descr="과일, 흑백, 음식, 스크린샷이(가) 표시된 사진&#10;&#10;자동 생성된 설명">
            <a:extLst>
              <a:ext uri="{FF2B5EF4-FFF2-40B4-BE49-F238E27FC236}">
                <a16:creationId xmlns:a16="http://schemas.microsoft.com/office/drawing/2014/main" id="{D395BAA5-D872-ED8E-9AA4-517A53D4A7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304" y="1666592"/>
            <a:ext cx="2743201" cy="2303146"/>
          </a:xfrm>
          <a:prstGeom prst="rect">
            <a:avLst/>
          </a:prstGeom>
        </p:spPr>
      </p:pic>
      <p:pic>
        <p:nvPicPr>
          <p:cNvPr id="12" name="그림 11" descr="사과, 과일, 스크린샷, 흑백이(가) 표시된 사진&#10;&#10;자동 생성된 설명">
            <a:extLst>
              <a:ext uri="{FF2B5EF4-FFF2-40B4-BE49-F238E27FC236}">
                <a16:creationId xmlns:a16="http://schemas.microsoft.com/office/drawing/2014/main" id="{5A788C03-16D8-3B3D-BD16-D395DBAF72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21224" y="1652106"/>
            <a:ext cx="2743202" cy="2317632"/>
          </a:xfrm>
          <a:prstGeom prst="rect">
            <a:avLst/>
          </a:prstGeom>
        </p:spPr>
      </p:pic>
      <p:pic>
        <p:nvPicPr>
          <p:cNvPr id="14" name="그림 13" descr="과일, 스크린샷, 흑백, 사과이(가) 표시된 사진&#10;&#10;자동 생성된 설명">
            <a:extLst>
              <a:ext uri="{FF2B5EF4-FFF2-40B4-BE49-F238E27FC236}">
                <a16:creationId xmlns:a16="http://schemas.microsoft.com/office/drawing/2014/main" id="{0A83D9D5-A20C-9A2B-4B36-A386F72EDE9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74326" y="1677084"/>
            <a:ext cx="2743201" cy="2292654"/>
          </a:xfrm>
          <a:prstGeom prst="rect">
            <a:avLst/>
          </a:prstGeom>
        </p:spPr>
      </p:pic>
      <p:sp>
        <p:nvSpPr>
          <p:cNvPr id="16" name="TextBox 15">
            <a:extLst>
              <a:ext uri="{FF2B5EF4-FFF2-40B4-BE49-F238E27FC236}">
                <a16:creationId xmlns:a16="http://schemas.microsoft.com/office/drawing/2014/main" id="{EDC81D95-405E-A28D-60B9-88CD414C4F77}"/>
              </a:ext>
            </a:extLst>
          </p:cNvPr>
          <p:cNvSpPr txBox="1"/>
          <p:nvPr/>
        </p:nvSpPr>
        <p:spPr>
          <a:xfrm>
            <a:off x="871121" y="4088268"/>
            <a:ext cx="1559660" cy="646331"/>
          </a:xfrm>
          <a:prstGeom prst="rect">
            <a:avLst/>
          </a:prstGeom>
          <a:noFill/>
        </p:spPr>
        <p:txBody>
          <a:bodyPr wrap="square">
            <a:spAutoFit/>
          </a:bodyPr>
          <a:lstStyle/>
          <a:p>
            <a:r>
              <a:rPr lang="en-US" altLang="ko-KR" dirty="0">
                <a:solidFill>
                  <a:srgbClr val="222222"/>
                </a:solidFill>
                <a:highlight>
                  <a:srgbClr val="FFFFFF"/>
                </a:highlight>
                <a:latin typeface="Arial" panose="020B0604020202020204" pitchFamily="34" charset="0"/>
              </a:rPr>
              <a:t>750~1050nm</a:t>
            </a:r>
            <a:br>
              <a:rPr lang="en-US" altLang="ko-KR" dirty="0">
                <a:solidFill>
                  <a:srgbClr val="222222"/>
                </a:solidFill>
                <a:highlight>
                  <a:srgbClr val="FFFFFF"/>
                </a:highlight>
                <a:latin typeface="Arial" panose="020B0604020202020204" pitchFamily="34" charset="0"/>
              </a:rPr>
            </a:br>
            <a:endParaRPr lang="ko-KR" altLang="en-US" dirty="0"/>
          </a:p>
        </p:txBody>
      </p:sp>
      <p:sp>
        <p:nvSpPr>
          <p:cNvPr id="17" name="TextBox 16">
            <a:extLst>
              <a:ext uri="{FF2B5EF4-FFF2-40B4-BE49-F238E27FC236}">
                <a16:creationId xmlns:a16="http://schemas.microsoft.com/office/drawing/2014/main" id="{AFB50151-C778-4903-263E-E60F85717B6A}"/>
              </a:ext>
            </a:extLst>
          </p:cNvPr>
          <p:cNvSpPr txBox="1"/>
          <p:nvPr/>
        </p:nvSpPr>
        <p:spPr>
          <a:xfrm>
            <a:off x="3612995" y="4088268"/>
            <a:ext cx="1559660" cy="646331"/>
          </a:xfrm>
          <a:prstGeom prst="rect">
            <a:avLst/>
          </a:prstGeom>
          <a:noFill/>
        </p:spPr>
        <p:txBody>
          <a:bodyPr wrap="square">
            <a:spAutoFit/>
          </a:bodyPr>
          <a:lstStyle/>
          <a:p>
            <a:r>
              <a:rPr lang="en-US" altLang="ko-KR" dirty="0">
                <a:solidFill>
                  <a:srgbClr val="222222"/>
                </a:solidFill>
                <a:highlight>
                  <a:srgbClr val="FFFFFF"/>
                </a:highlight>
                <a:latin typeface="Arial" panose="020B0604020202020204" pitchFamily="34" charset="0"/>
              </a:rPr>
              <a:t>830~1050nm</a:t>
            </a:r>
            <a:br>
              <a:rPr lang="en-US" altLang="ko-KR" dirty="0">
                <a:solidFill>
                  <a:srgbClr val="222222"/>
                </a:solidFill>
                <a:highlight>
                  <a:srgbClr val="FFFFFF"/>
                </a:highlight>
                <a:latin typeface="Arial" panose="020B0604020202020204" pitchFamily="34" charset="0"/>
              </a:rPr>
            </a:br>
            <a:endParaRPr lang="ko-KR" altLang="en-US" dirty="0"/>
          </a:p>
        </p:txBody>
      </p:sp>
      <p:sp>
        <p:nvSpPr>
          <p:cNvPr id="18" name="TextBox 17">
            <a:extLst>
              <a:ext uri="{FF2B5EF4-FFF2-40B4-BE49-F238E27FC236}">
                <a16:creationId xmlns:a16="http://schemas.microsoft.com/office/drawing/2014/main" id="{EF6CFD80-E34C-77F4-91E2-D6084FD00333}"/>
              </a:ext>
            </a:extLst>
          </p:cNvPr>
          <p:cNvSpPr txBox="1"/>
          <p:nvPr/>
        </p:nvSpPr>
        <p:spPr>
          <a:xfrm>
            <a:off x="6424774" y="4088267"/>
            <a:ext cx="1865785" cy="646331"/>
          </a:xfrm>
          <a:prstGeom prst="rect">
            <a:avLst/>
          </a:prstGeom>
          <a:noFill/>
        </p:spPr>
        <p:txBody>
          <a:bodyPr wrap="square">
            <a:spAutoFit/>
          </a:bodyPr>
          <a:lstStyle/>
          <a:p>
            <a:r>
              <a:rPr lang="en-US" altLang="ko-KR" dirty="0">
                <a:solidFill>
                  <a:srgbClr val="222222"/>
                </a:solidFill>
                <a:highlight>
                  <a:srgbClr val="FFFFFF"/>
                </a:highlight>
                <a:latin typeface="Arial" panose="020B0604020202020204" pitchFamily="34" charset="0"/>
              </a:rPr>
              <a:t>1050~1300nm</a:t>
            </a:r>
            <a:br>
              <a:rPr lang="en-US" altLang="ko-KR" dirty="0">
                <a:solidFill>
                  <a:srgbClr val="222222"/>
                </a:solidFill>
                <a:highlight>
                  <a:srgbClr val="FFFFFF"/>
                </a:highlight>
                <a:latin typeface="Arial" panose="020B0604020202020204" pitchFamily="34" charset="0"/>
              </a:rPr>
            </a:br>
            <a:endParaRPr lang="ko-KR" altLang="en-US" dirty="0"/>
          </a:p>
        </p:txBody>
      </p:sp>
      <p:sp>
        <p:nvSpPr>
          <p:cNvPr id="19" name="TextBox 18">
            <a:extLst>
              <a:ext uri="{FF2B5EF4-FFF2-40B4-BE49-F238E27FC236}">
                <a16:creationId xmlns:a16="http://schemas.microsoft.com/office/drawing/2014/main" id="{EFA43151-5C44-7DCE-498F-9642A42007EC}"/>
              </a:ext>
            </a:extLst>
          </p:cNvPr>
          <p:cNvSpPr txBox="1"/>
          <p:nvPr/>
        </p:nvSpPr>
        <p:spPr>
          <a:xfrm>
            <a:off x="9542678" y="4095092"/>
            <a:ext cx="1865785" cy="646331"/>
          </a:xfrm>
          <a:prstGeom prst="rect">
            <a:avLst/>
          </a:prstGeom>
          <a:noFill/>
        </p:spPr>
        <p:txBody>
          <a:bodyPr wrap="square">
            <a:spAutoFit/>
          </a:bodyPr>
          <a:lstStyle/>
          <a:p>
            <a:r>
              <a:rPr lang="en-US" altLang="ko-KR" dirty="0">
                <a:solidFill>
                  <a:srgbClr val="222222"/>
                </a:solidFill>
                <a:highlight>
                  <a:srgbClr val="FFFFFF"/>
                </a:highlight>
                <a:latin typeface="Arial" panose="020B0604020202020204" pitchFamily="34" charset="0"/>
              </a:rPr>
              <a:t>1300~1700nm</a:t>
            </a:r>
            <a:br>
              <a:rPr lang="en-US" altLang="ko-KR" dirty="0">
                <a:solidFill>
                  <a:srgbClr val="222222"/>
                </a:solidFill>
                <a:highlight>
                  <a:srgbClr val="FFFFFF"/>
                </a:highlight>
                <a:latin typeface="Arial" panose="020B0604020202020204" pitchFamily="34" charset="0"/>
              </a:rPr>
            </a:br>
            <a:endParaRPr lang="ko-KR" altLang="en-US" dirty="0"/>
          </a:p>
        </p:txBody>
      </p:sp>
      <p:pic>
        <p:nvPicPr>
          <p:cNvPr id="21" name="그림 20" descr="과일, 베리, 슈퍼푸드, 음식이(가) 표시된 사진&#10;&#10;자동 생성된 설명">
            <a:extLst>
              <a:ext uri="{FF2B5EF4-FFF2-40B4-BE49-F238E27FC236}">
                <a16:creationId xmlns:a16="http://schemas.microsoft.com/office/drawing/2014/main" id="{8DA3CD32-4FD0-6A61-8001-5402007839E2}"/>
              </a:ext>
            </a:extLst>
          </p:cNvPr>
          <p:cNvPicPr>
            <a:picLocks noChangeAspect="1"/>
          </p:cNvPicPr>
          <p:nvPr/>
        </p:nvPicPr>
        <p:blipFill rotWithShape="1">
          <a:blip r:embed="rId7">
            <a:extLst>
              <a:ext uri="{28A0092B-C50C-407E-A947-70E740481C1C}">
                <a14:useLocalDpi xmlns:a14="http://schemas.microsoft.com/office/drawing/2010/main" val="0"/>
              </a:ext>
            </a:extLst>
          </a:blip>
          <a:srcRect l="22249" t="13286" r="17485" b="2522"/>
          <a:stretch/>
        </p:blipFill>
        <p:spPr>
          <a:xfrm rot="5400000">
            <a:off x="1661180" y="4695121"/>
            <a:ext cx="1653758" cy="1732712"/>
          </a:xfrm>
          <a:prstGeom prst="rect">
            <a:avLst/>
          </a:prstGeom>
        </p:spPr>
      </p:pic>
      <p:sp>
        <p:nvSpPr>
          <p:cNvPr id="23" name="TextBox 22">
            <a:extLst>
              <a:ext uri="{FF2B5EF4-FFF2-40B4-BE49-F238E27FC236}">
                <a16:creationId xmlns:a16="http://schemas.microsoft.com/office/drawing/2014/main" id="{C11FD130-F520-1157-D3F8-2667C8EFCF26}"/>
              </a:ext>
            </a:extLst>
          </p:cNvPr>
          <p:cNvSpPr txBox="1"/>
          <p:nvPr/>
        </p:nvSpPr>
        <p:spPr>
          <a:xfrm>
            <a:off x="3485893" y="5192145"/>
            <a:ext cx="1559660" cy="369332"/>
          </a:xfrm>
          <a:prstGeom prst="rect">
            <a:avLst/>
          </a:prstGeom>
          <a:noFill/>
        </p:spPr>
        <p:txBody>
          <a:bodyPr wrap="square">
            <a:spAutoFit/>
          </a:bodyPr>
          <a:lstStyle/>
          <a:p>
            <a:r>
              <a:rPr lang="en-US" altLang="ko-KR" dirty="0">
                <a:solidFill>
                  <a:srgbClr val="222222"/>
                </a:solidFill>
                <a:highlight>
                  <a:srgbClr val="FFFFFF"/>
                </a:highlight>
                <a:latin typeface="Arial" panose="020B0604020202020204" pitchFamily="34" charset="0"/>
              </a:rPr>
              <a:t>RGB</a:t>
            </a:r>
            <a:r>
              <a:rPr lang="ko-KR" altLang="en-US" dirty="0">
                <a:solidFill>
                  <a:srgbClr val="222222"/>
                </a:solidFill>
                <a:highlight>
                  <a:srgbClr val="FFFFFF"/>
                </a:highlight>
                <a:latin typeface="Arial" panose="020B0604020202020204" pitchFamily="34" charset="0"/>
              </a:rPr>
              <a:t> 이미지</a:t>
            </a:r>
            <a:endParaRPr lang="ko-KR" altLang="en-US" dirty="0"/>
          </a:p>
        </p:txBody>
      </p:sp>
    </p:spTree>
    <p:extLst>
      <p:ext uri="{BB962C8B-B14F-4D97-AF65-F5344CB8AC3E}">
        <p14:creationId xmlns:p14="http://schemas.microsoft.com/office/powerpoint/2010/main" val="3793401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4</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sz="4400" dirty="0">
                <a:latin typeface="서울남산체 B" panose="02020503020101020101" pitchFamily="18" charset="-127"/>
                <a:ea typeface="서울남산체 B" panose="02020503020101020101" pitchFamily="18" charset="-127"/>
              </a:rPr>
              <a:t>1. </a:t>
            </a:r>
            <a:r>
              <a:rPr lang="ko-KR" altLang="en-US" sz="4400" dirty="0">
                <a:latin typeface="서울남산체 B" panose="02020503020101020101" pitchFamily="18" charset="-127"/>
                <a:ea typeface="서울남산체 B" panose="02020503020101020101" pitchFamily="18" charset="-127"/>
              </a:rPr>
              <a:t>필터 보유 상태</a:t>
            </a:r>
            <a:endParaRPr lang="en-US" altLang="ko-KR" dirty="0">
              <a:latin typeface="서울남산체 B" panose="02020503020101020101" pitchFamily="18" charset="-127"/>
              <a:ea typeface="서울남산체 B" panose="02020503020101020101" pitchFamily="18" charset="-127"/>
            </a:endParaRPr>
          </a:p>
        </p:txBody>
      </p:sp>
      <p:sp>
        <p:nvSpPr>
          <p:cNvPr id="6" name="TextBox 5">
            <a:extLst>
              <a:ext uri="{FF2B5EF4-FFF2-40B4-BE49-F238E27FC236}">
                <a16:creationId xmlns:a16="http://schemas.microsoft.com/office/drawing/2014/main" id="{9F76EBBC-E819-FDE8-2FC3-66C62492CA85}"/>
              </a:ext>
            </a:extLst>
          </p:cNvPr>
          <p:cNvSpPr txBox="1"/>
          <p:nvPr/>
        </p:nvSpPr>
        <p:spPr>
          <a:xfrm>
            <a:off x="823053" y="1157838"/>
            <a:ext cx="1335622" cy="369332"/>
          </a:xfrm>
          <a:prstGeom prst="rect">
            <a:avLst/>
          </a:prstGeom>
          <a:noFill/>
        </p:spPr>
        <p:txBody>
          <a:bodyPr wrap="none" rtlCol="0">
            <a:spAutoFit/>
          </a:bodyPr>
          <a:lstStyle/>
          <a:p>
            <a:r>
              <a:rPr kumimoji="1" lang="en-US" altLang="ko-KR" dirty="0"/>
              <a:t>1.</a:t>
            </a:r>
            <a:r>
              <a:rPr kumimoji="1" lang="ko-KR" altLang="en-US" dirty="0"/>
              <a:t> 렌즈필터</a:t>
            </a:r>
          </a:p>
        </p:txBody>
      </p:sp>
      <p:graphicFrame>
        <p:nvGraphicFramePr>
          <p:cNvPr id="7" name="표 6">
            <a:extLst>
              <a:ext uri="{FF2B5EF4-FFF2-40B4-BE49-F238E27FC236}">
                <a16:creationId xmlns:a16="http://schemas.microsoft.com/office/drawing/2014/main" id="{A02570DA-5F8D-8732-2B47-C0A6C8F534FE}"/>
              </a:ext>
            </a:extLst>
          </p:cNvPr>
          <p:cNvGraphicFramePr>
            <a:graphicFrameLocks noGrp="1"/>
          </p:cNvGraphicFramePr>
          <p:nvPr>
            <p:extLst>
              <p:ext uri="{D42A27DB-BD31-4B8C-83A1-F6EECF244321}">
                <p14:modId xmlns:p14="http://schemas.microsoft.com/office/powerpoint/2010/main" val="1439075831"/>
              </p:ext>
            </p:extLst>
          </p:nvPr>
        </p:nvGraphicFramePr>
        <p:xfrm>
          <a:off x="1861128" y="1538616"/>
          <a:ext cx="8127999" cy="221488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93559037"/>
                    </a:ext>
                  </a:extLst>
                </a:gridCol>
                <a:gridCol w="2709333">
                  <a:extLst>
                    <a:ext uri="{9D8B030D-6E8A-4147-A177-3AD203B41FA5}">
                      <a16:colId xmlns:a16="http://schemas.microsoft.com/office/drawing/2014/main" val="3797046465"/>
                    </a:ext>
                  </a:extLst>
                </a:gridCol>
                <a:gridCol w="2709333">
                  <a:extLst>
                    <a:ext uri="{9D8B030D-6E8A-4147-A177-3AD203B41FA5}">
                      <a16:colId xmlns:a16="http://schemas.microsoft.com/office/drawing/2014/main" val="2753668549"/>
                    </a:ext>
                  </a:extLst>
                </a:gridCol>
              </a:tblGrid>
              <a:tr h="370840">
                <a:tc>
                  <a:txBody>
                    <a:bodyPr/>
                    <a:lstStyle/>
                    <a:p>
                      <a:pPr latinLnBrk="1"/>
                      <a:r>
                        <a:rPr lang="en-US" altLang="ko-KR" dirty="0"/>
                        <a:t>High-Pass[nm]</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latinLnBrk="1"/>
                      <a:r>
                        <a:rPr lang="en-US" altLang="ko-KR" dirty="0"/>
                        <a:t>Band-Pass[nm]</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latinLnBrk="1"/>
                      <a:r>
                        <a:rPr lang="en-US" altLang="ko-KR" dirty="0"/>
                        <a:t>Low-Pass[nm]</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123281470"/>
                  </a:ext>
                </a:extLst>
              </a:tr>
              <a:tr h="370840">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1300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latinLnBrk="1"/>
                      <a:r>
                        <a:rPr lang="en-US" altLang="ko-KR" dirty="0"/>
                        <a:t>850</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1300</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521269762"/>
                  </a:ext>
                </a:extLst>
              </a:tr>
              <a:tr h="370840">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1050</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latinLnBrk="1"/>
                      <a:r>
                        <a:rPr lang="en-US" altLang="ko-KR" dirty="0"/>
                        <a:t>810</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latinLnBrk="1"/>
                      <a:r>
                        <a:rPr lang="en-US" altLang="ko-KR" dirty="0"/>
                        <a:t>1050</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548562171"/>
                  </a:ext>
                </a:extLst>
              </a:tr>
              <a:tr h="370840">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830</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latinLnBrk="1"/>
                      <a:r>
                        <a:rPr lang="en-US" altLang="ko-KR" dirty="0">
                          <a:solidFill>
                            <a:srgbClr val="FF0000"/>
                          </a:solidFill>
                        </a:rPr>
                        <a:t>1450</a:t>
                      </a:r>
                      <a:endParaRPr lang="ko-KR" altLang="en-US"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10083390"/>
                  </a:ext>
                </a:extLst>
              </a:tr>
              <a:tr h="185420">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780</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latinLnBrk="1"/>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581954369"/>
                  </a:ext>
                </a:extLst>
              </a:tr>
              <a:tr h="315584">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750</a:t>
                      </a: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latinLnBrk="1"/>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ko-KR"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896274351"/>
                  </a:ext>
                </a:extLst>
              </a:tr>
            </a:tbl>
          </a:graphicData>
        </a:graphic>
      </p:graphicFrame>
    </p:spTree>
    <p:extLst>
      <p:ext uri="{BB962C8B-B14F-4D97-AF65-F5344CB8AC3E}">
        <p14:creationId xmlns:p14="http://schemas.microsoft.com/office/powerpoint/2010/main" val="2096080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5</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2</a:t>
            </a:r>
            <a:r>
              <a:rPr lang="en-US" altLang="ko-KR" sz="4400" dirty="0">
                <a:latin typeface="서울남산체 B" panose="02020503020101020101" pitchFamily="18" charset="-127"/>
                <a:ea typeface="서울남산체 B" panose="02020503020101020101" pitchFamily="18" charset="-127"/>
              </a:rPr>
              <a:t>. </a:t>
            </a:r>
            <a:r>
              <a:rPr lang="ko-KR" altLang="en-US" sz="4400" dirty="0">
                <a:latin typeface="서울남산체 B" panose="02020503020101020101" pitchFamily="18" charset="-127"/>
                <a:ea typeface="서울남산체 B" panose="02020503020101020101" pitchFamily="18" charset="-127"/>
              </a:rPr>
              <a:t>적용부분</a:t>
            </a:r>
            <a:endParaRPr lang="en-US" altLang="ko-KR" dirty="0">
              <a:latin typeface="서울남산체 B" panose="02020503020101020101" pitchFamily="18" charset="-127"/>
              <a:ea typeface="서울남산체 B" panose="02020503020101020101" pitchFamily="18" charset="-127"/>
            </a:endParaRPr>
          </a:p>
        </p:txBody>
      </p:sp>
      <p:sp>
        <p:nvSpPr>
          <p:cNvPr id="6" name="TextBox 5">
            <a:extLst>
              <a:ext uri="{FF2B5EF4-FFF2-40B4-BE49-F238E27FC236}">
                <a16:creationId xmlns:a16="http://schemas.microsoft.com/office/drawing/2014/main" id="{9F76EBBC-E819-FDE8-2FC3-66C62492CA85}"/>
              </a:ext>
            </a:extLst>
          </p:cNvPr>
          <p:cNvSpPr txBox="1"/>
          <p:nvPr/>
        </p:nvSpPr>
        <p:spPr>
          <a:xfrm>
            <a:off x="823053" y="1157838"/>
            <a:ext cx="2417650" cy="369332"/>
          </a:xfrm>
          <a:prstGeom prst="rect">
            <a:avLst/>
          </a:prstGeom>
          <a:noFill/>
        </p:spPr>
        <p:txBody>
          <a:bodyPr wrap="none" rtlCol="0">
            <a:spAutoFit/>
          </a:bodyPr>
          <a:lstStyle/>
          <a:p>
            <a:r>
              <a:rPr kumimoji="1" lang="en-US" altLang="ko-KR" dirty="0"/>
              <a:t>1.</a:t>
            </a:r>
            <a:r>
              <a:rPr kumimoji="1" lang="ko-KR" altLang="en-US" dirty="0"/>
              <a:t> 과일 표면 수분 측정</a:t>
            </a:r>
          </a:p>
        </p:txBody>
      </p:sp>
      <p:pic>
        <p:nvPicPr>
          <p:cNvPr id="5" name="그림 4" descr="스크린샷이(가) 표시된 사진&#10;&#10;자동 생성된 설명">
            <a:extLst>
              <a:ext uri="{FF2B5EF4-FFF2-40B4-BE49-F238E27FC236}">
                <a16:creationId xmlns:a16="http://schemas.microsoft.com/office/drawing/2014/main" id="{0779FBFC-2078-4682-EBCE-79AC0ED7CC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1830" y="2316753"/>
            <a:ext cx="9828339" cy="2772552"/>
          </a:xfrm>
          <a:prstGeom prst="rect">
            <a:avLst/>
          </a:prstGeom>
        </p:spPr>
      </p:pic>
    </p:spTree>
    <p:extLst>
      <p:ext uri="{BB962C8B-B14F-4D97-AF65-F5344CB8AC3E}">
        <p14:creationId xmlns:p14="http://schemas.microsoft.com/office/powerpoint/2010/main" val="33211928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6</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2</a:t>
            </a:r>
            <a:r>
              <a:rPr lang="en-US" altLang="ko-KR" sz="4400" dirty="0">
                <a:latin typeface="서울남산체 B" panose="02020503020101020101" pitchFamily="18" charset="-127"/>
                <a:ea typeface="서울남산체 B" panose="02020503020101020101" pitchFamily="18" charset="-127"/>
              </a:rPr>
              <a:t>. </a:t>
            </a:r>
            <a:r>
              <a:rPr lang="ko-KR" altLang="en-US" sz="4400" dirty="0">
                <a:latin typeface="서울남산체 B" panose="02020503020101020101" pitchFamily="18" charset="-127"/>
                <a:ea typeface="서울남산체 B" panose="02020503020101020101" pitchFamily="18" charset="-127"/>
              </a:rPr>
              <a:t>적용부분</a:t>
            </a:r>
            <a:endParaRPr lang="en-US" altLang="ko-KR" dirty="0">
              <a:latin typeface="서울남산체 B" panose="02020503020101020101" pitchFamily="18" charset="-127"/>
              <a:ea typeface="서울남산체 B" panose="02020503020101020101" pitchFamily="18" charset="-127"/>
            </a:endParaRPr>
          </a:p>
        </p:txBody>
      </p:sp>
      <p:sp>
        <p:nvSpPr>
          <p:cNvPr id="6" name="TextBox 5">
            <a:extLst>
              <a:ext uri="{FF2B5EF4-FFF2-40B4-BE49-F238E27FC236}">
                <a16:creationId xmlns:a16="http://schemas.microsoft.com/office/drawing/2014/main" id="{9F76EBBC-E819-FDE8-2FC3-66C62492CA85}"/>
              </a:ext>
            </a:extLst>
          </p:cNvPr>
          <p:cNvSpPr txBox="1"/>
          <p:nvPr/>
        </p:nvSpPr>
        <p:spPr>
          <a:xfrm>
            <a:off x="823053" y="1157838"/>
            <a:ext cx="1850186" cy="369332"/>
          </a:xfrm>
          <a:prstGeom prst="rect">
            <a:avLst/>
          </a:prstGeom>
          <a:noFill/>
        </p:spPr>
        <p:txBody>
          <a:bodyPr wrap="none" rtlCol="0">
            <a:spAutoFit/>
          </a:bodyPr>
          <a:lstStyle/>
          <a:p>
            <a:r>
              <a:rPr kumimoji="1" lang="en-US" altLang="ko-KR" dirty="0"/>
              <a:t>2.</a:t>
            </a:r>
            <a:r>
              <a:rPr kumimoji="1" lang="ko-KR" altLang="en-US" dirty="0"/>
              <a:t> 플라스틱 분류</a:t>
            </a:r>
          </a:p>
        </p:txBody>
      </p:sp>
      <p:pic>
        <p:nvPicPr>
          <p:cNvPr id="5" name="그림 4">
            <a:extLst>
              <a:ext uri="{FF2B5EF4-FFF2-40B4-BE49-F238E27FC236}">
                <a16:creationId xmlns:a16="http://schemas.microsoft.com/office/drawing/2014/main" id="{BC0F28F7-739C-1101-34FD-CD6AE39E2635}"/>
              </a:ext>
            </a:extLst>
          </p:cNvPr>
          <p:cNvPicPr>
            <a:picLocks noChangeAspect="1"/>
          </p:cNvPicPr>
          <p:nvPr/>
        </p:nvPicPr>
        <p:blipFill>
          <a:blip r:embed="rId2"/>
          <a:stretch>
            <a:fillRect/>
          </a:stretch>
        </p:blipFill>
        <p:spPr>
          <a:xfrm>
            <a:off x="7353300" y="1929859"/>
            <a:ext cx="4593416" cy="3617315"/>
          </a:xfrm>
          <a:prstGeom prst="rect">
            <a:avLst/>
          </a:prstGeom>
        </p:spPr>
      </p:pic>
      <p:sp>
        <p:nvSpPr>
          <p:cNvPr id="3" name="TextBox 2">
            <a:extLst>
              <a:ext uri="{FF2B5EF4-FFF2-40B4-BE49-F238E27FC236}">
                <a16:creationId xmlns:a16="http://schemas.microsoft.com/office/drawing/2014/main" id="{D1735794-ED96-9B54-9C65-5CA878497470}"/>
              </a:ext>
            </a:extLst>
          </p:cNvPr>
          <p:cNvSpPr txBox="1"/>
          <p:nvPr/>
        </p:nvSpPr>
        <p:spPr>
          <a:xfrm>
            <a:off x="22870" y="3276851"/>
            <a:ext cx="3709670" cy="923330"/>
          </a:xfrm>
          <a:prstGeom prst="rect">
            <a:avLst/>
          </a:prstGeom>
          <a:noFill/>
        </p:spPr>
        <p:txBody>
          <a:bodyPr wrap="none" rtlCol="0">
            <a:spAutoFit/>
          </a:bodyPr>
          <a:lstStyle/>
          <a:p>
            <a:r>
              <a:rPr kumimoji="1" lang="ko-KR" altLang="en-US" dirty="0"/>
              <a:t>보통의 </a:t>
            </a:r>
            <a:r>
              <a:rPr kumimoji="1" lang="en-US" altLang="ko-KR" dirty="0"/>
              <a:t>1100~1250,</a:t>
            </a:r>
            <a:r>
              <a:rPr kumimoji="1" lang="ko-KR" altLang="en-US" dirty="0"/>
              <a:t> </a:t>
            </a:r>
            <a:r>
              <a:rPr kumimoji="1" lang="en-US" altLang="ko-KR" dirty="0"/>
              <a:t>1350~1450 </a:t>
            </a:r>
          </a:p>
          <a:p>
            <a:r>
              <a:rPr kumimoji="1" lang="ko-KR" altLang="en-US" dirty="0"/>
              <a:t>그리고 </a:t>
            </a:r>
            <a:r>
              <a:rPr kumimoji="1" lang="en-US" altLang="ko-KR" dirty="0"/>
              <a:t>1600nm</a:t>
            </a:r>
            <a:r>
              <a:rPr kumimoji="1" lang="ko-KR" altLang="en-US" dirty="0"/>
              <a:t>이상을 보는 경우가 </a:t>
            </a:r>
            <a:endParaRPr kumimoji="1" lang="en-US" altLang="ko-KR" dirty="0"/>
          </a:p>
          <a:p>
            <a:r>
              <a:rPr kumimoji="1" lang="ko-KR" altLang="en-US" dirty="0"/>
              <a:t>많다</a:t>
            </a:r>
          </a:p>
        </p:txBody>
      </p:sp>
      <p:pic>
        <p:nvPicPr>
          <p:cNvPr id="2" name="그림 1">
            <a:extLst>
              <a:ext uri="{FF2B5EF4-FFF2-40B4-BE49-F238E27FC236}">
                <a16:creationId xmlns:a16="http://schemas.microsoft.com/office/drawing/2014/main" id="{D6856853-57F4-3A20-7772-A888478DC1EC}"/>
              </a:ext>
            </a:extLst>
          </p:cNvPr>
          <p:cNvPicPr>
            <a:picLocks noChangeAspect="1"/>
          </p:cNvPicPr>
          <p:nvPr/>
        </p:nvPicPr>
        <p:blipFill>
          <a:blip r:embed="rId3"/>
          <a:stretch>
            <a:fillRect/>
          </a:stretch>
        </p:blipFill>
        <p:spPr>
          <a:xfrm>
            <a:off x="3821450" y="2323552"/>
            <a:ext cx="3643651" cy="2773044"/>
          </a:xfrm>
          <a:prstGeom prst="rect">
            <a:avLst/>
          </a:prstGeom>
        </p:spPr>
      </p:pic>
    </p:spTree>
    <p:extLst>
      <p:ext uri="{BB962C8B-B14F-4D97-AF65-F5344CB8AC3E}">
        <p14:creationId xmlns:p14="http://schemas.microsoft.com/office/powerpoint/2010/main" val="4244215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7</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2</a:t>
            </a:r>
            <a:r>
              <a:rPr lang="en-US" altLang="ko-KR" sz="4400" dirty="0">
                <a:latin typeface="서울남산체 B" panose="02020503020101020101" pitchFamily="18" charset="-127"/>
                <a:ea typeface="서울남산체 B" panose="02020503020101020101" pitchFamily="18" charset="-127"/>
              </a:rPr>
              <a:t>. </a:t>
            </a:r>
            <a:r>
              <a:rPr lang="ko-KR" altLang="en-US" sz="4400" dirty="0">
                <a:latin typeface="서울남산체 B" panose="02020503020101020101" pitchFamily="18" charset="-127"/>
                <a:ea typeface="서울남산체 B" panose="02020503020101020101" pitchFamily="18" charset="-127"/>
              </a:rPr>
              <a:t>적용부분</a:t>
            </a:r>
            <a:endParaRPr lang="en-US" altLang="ko-KR" dirty="0">
              <a:latin typeface="서울남산체 B" panose="02020503020101020101" pitchFamily="18" charset="-127"/>
              <a:ea typeface="서울남산체 B" panose="02020503020101020101" pitchFamily="18" charset="-127"/>
            </a:endParaRPr>
          </a:p>
        </p:txBody>
      </p:sp>
      <p:sp>
        <p:nvSpPr>
          <p:cNvPr id="6" name="TextBox 5">
            <a:extLst>
              <a:ext uri="{FF2B5EF4-FFF2-40B4-BE49-F238E27FC236}">
                <a16:creationId xmlns:a16="http://schemas.microsoft.com/office/drawing/2014/main" id="{9F76EBBC-E819-FDE8-2FC3-66C62492CA85}"/>
              </a:ext>
            </a:extLst>
          </p:cNvPr>
          <p:cNvSpPr txBox="1"/>
          <p:nvPr/>
        </p:nvSpPr>
        <p:spPr>
          <a:xfrm>
            <a:off x="823053" y="1157838"/>
            <a:ext cx="1850186" cy="369332"/>
          </a:xfrm>
          <a:prstGeom prst="rect">
            <a:avLst/>
          </a:prstGeom>
          <a:noFill/>
        </p:spPr>
        <p:txBody>
          <a:bodyPr wrap="none" rtlCol="0">
            <a:spAutoFit/>
          </a:bodyPr>
          <a:lstStyle/>
          <a:p>
            <a:r>
              <a:rPr kumimoji="1" lang="en-US" altLang="ko-KR" dirty="0"/>
              <a:t>2.</a:t>
            </a:r>
            <a:r>
              <a:rPr kumimoji="1" lang="ko-KR" altLang="en-US" dirty="0"/>
              <a:t> 플라스틱 분류</a:t>
            </a:r>
          </a:p>
        </p:txBody>
      </p:sp>
      <p:sp>
        <p:nvSpPr>
          <p:cNvPr id="7" name="TextBox 6">
            <a:extLst>
              <a:ext uri="{FF2B5EF4-FFF2-40B4-BE49-F238E27FC236}">
                <a16:creationId xmlns:a16="http://schemas.microsoft.com/office/drawing/2014/main" id="{42E739A5-0E82-2B69-27F8-782991F8D640}"/>
              </a:ext>
            </a:extLst>
          </p:cNvPr>
          <p:cNvSpPr txBox="1"/>
          <p:nvPr/>
        </p:nvSpPr>
        <p:spPr>
          <a:xfrm>
            <a:off x="760347" y="2967335"/>
            <a:ext cx="4222413" cy="1200329"/>
          </a:xfrm>
          <a:prstGeom prst="rect">
            <a:avLst/>
          </a:prstGeom>
          <a:noFill/>
        </p:spPr>
        <p:txBody>
          <a:bodyPr wrap="square" rtlCol="0">
            <a:spAutoFit/>
          </a:bodyPr>
          <a:lstStyle/>
          <a:p>
            <a:r>
              <a:rPr kumimoji="1" lang="ko-KR" altLang="en-US" dirty="0" err="1"/>
              <a:t>폴리카보네이트</a:t>
            </a:r>
            <a:r>
              <a:rPr kumimoji="1" lang="en-US" altLang="ko-KR" dirty="0"/>
              <a:t>(PC)</a:t>
            </a:r>
          </a:p>
          <a:p>
            <a:r>
              <a:rPr kumimoji="1" lang="ko-KR" altLang="en-US" dirty="0"/>
              <a:t>아크릴</a:t>
            </a:r>
            <a:r>
              <a:rPr kumimoji="1" lang="en-US" altLang="ko-KR" dirty="0"/>
              <a:t>(AC)</a:t>
            </a:r>
          </a:p>
          <a:p>
            <a:r>
              <a:rPr kumimoji="1" lang="ko-KR" altLang="en-US" dirty="0"/>
              <a:t>폴리염화비닐</a:t>
            </a:r>
            <a:r>
              <a:rPr kumimoji="1" lang="en-US" altLang="ko-KR" dirty="0"/>
              <a:t>(PVC)</a:t>
            </a:r>
            <a:br>
              <a:rPr kumimoji="1" lang="en-US" altLang="ko-KR" dirty="0"/>
            </a:br>
            <a:r>
              <a:rPr kumimoji="1" lang="ko-KR" altLang="en-US" dirty="0"/>
              <a:t>폴리에틸렌 </a:t>
            </a:r>
            <a:r>
              <a:rPr kumimoji="1" lang="ko-KR" altLang="en-US" dirty="0" err="1"/>
              <a:t>테레프탈레이트</a:t>
            </a:r>
            <a:r>
              <a:rPr kumimoji="1" lang="en-US" altLang="ko-KR" dirty="0"/>
              <a:t>(PET)</a:t>
            </a:r>
            <a:endParaRPr kumimoji="1" lang="ko-KR" altLang="en-US" dirty="0"/>
          </a:p>
        </p:txBody>
      </p:sp>
      <p:pic>
        <p:nvPicPr>
          <p:cNvPr id="8" name="그림 7">
            <a:extLst>
              <a:ext uri="{FF2B5EF4-FFF2-40B4-BE49-F238E27FC236}">
                <a16:creationId xmlns:a16="http://schemas.microsoft.com/office/drawing/2014/main" id="{8F98F773-FA71-5C99-B45D-E7F3C6E54B8F}"/>
              </a:ext>
            </a:extLst>
          </p:cNvPr>
          <p:cNvPicPr>
            <a:picLocks noChangeAspect="1"/>
          </p:cNvPicPr>
          <p:nvPr/>
        </p:nvPicPr>
        <p:blipFill>
          <a:blip r:embed="rId2"/>
          <a:stretch>
            <a:fillRect/>
          </a:stretch>
        </p:blipFill>
        <p:spPr>
          <a:xfrm>
            <a:off x="6096000" y="1157838"/>
            <a:ext cx="2493364" cy="2493364"/>
          </a:xfrm>
          <a:prstGeom prst="rect">
            <a:avLst/>
          </a:prstGeom>
        </p:spPr>
      </p:pic>
      <p:pic>
        <p:nvPicPr>
          <p:cNvPr id="9" name="그림 8">
            <a:extLst>
              <a:ext uri="{FF2B5EF4-FFF2-40B4-BE49-F238E27FC236}">
                <a16:creationId xmlns:a16="http://schemas.microsoft.com/office/drawing/2014/main" id="{3E85537D-5A95-1E84-CB72-E4DCE7760D8A}"/>
              </a:ext>
            </a:extLst>
          </p:cNvPr>
          <p:cNvPicPr>
            <a:picLocks noChangeAspect="1"/>
          </p:cNvPicPr>
          <p:nvPr/>
        </p:nvPicPr>
        <p:blipFill>
          <a:blip r:embed="rId3"/>
          <a:stretch>
            <a:fillRect/>
          </a:stretch>
        </p:blipFill>
        <p:spPr>
          <a:xfrm>
            <a:off x="8938289" y="1094677"/>
            <a:ext cx="2493364" cy="2493364"/>
          </a:xfrm>
          <a:prstGeom prst="rect">
            <a:avLst/>
          </a:prstGeom>
        </p:spPr>
      </p:pic>
      <p:pic>
        <p:nvPicPr>
          <p:cNvPr id="10" name="그림 9">
            <a:extLst>
              <a:ext uri="{FF2B5EF4-FFF2-40B4-BE49-F238E27FC236}">
                <a16:creationId xmlns:a16="http://schemas.microsoft.com/office/drawing/2014/main" id="{9C58E07B-94C7-A5F3-33EB-4EBC0E384E8A}"/>
              </a:ext>
            </a:extLst>
          </p:cNvPr>
          <p:cNvPicPr>
            <a:picLocks noChangeAspect="1"/>
          </p:cNvPicPr>
          <p:nvPr/>
        </p:nvPicPr>
        <p:blipFill>
          <a:blip r:embed="rId4"/>
          <a:stretch>
            <a:fillRect/>
          </a:stretch>
        </p:blipFill>
        <p:spPr>
          <a:xfrm>
            <a:off x="6223624" y="3588041"/>
            <a:ext cx="2238115" cy="2238115"/>
          </a:xfrm>
          <a:prstGeom prst="rect">
            <a:avLst/>
          </a:prstGeom>
        </p:spPr>
      </p:pic>
    </p:spTree>
    <p:extLst>
      <p:ext uri="{BB962C8B-B14F-4D97-AF65-F5344CB8AC3E}">
        <p14:creationId xmlns:p14="http://schemas.microsoft.com/office/powerpoint/2010/main" val="1430742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8</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2</a:t>
            </a:r>
            <a:r>
              <a:rPr lang="en-US" altLang="ko-KR" sz="4400" dirty="0">
                <a:latin typeface="서울남산체 B" panose="02020503020101020101" pitchFamily="18" charset="-127"/>
                <a:ea typeface="서울남산체 B" panose="02020503020101020101" pitchFamily="18" charset="-127"/>
              </a:rPr>
              <a:t>. </a:t>
            </a:r>
            <a:r>
              <a:rPr lang="ko-KR" altLang="en-US" sz="4400" dirty="0">
                <a:latin typeface="서울남산체 B" panose="02020503020101020101" pitchFamily="18" charset="-127"/>
                <a:ea typeface="서울남산체 B" panose="02020503020101020101" pitchFamily="18" charset="-127"/>
              </a:rPr>
              <a:t>적용부분</a:t>
            </a:r>
            <a:endParaRPr lang="en-US" altLang="ko-KR" dirty="0">
              <a:latin typeface="서울남산체 B" panose="02020503020101020101" pitchFamily="18" charset="-127"/>
              <a:ea typeface="서울남산체 B" panose="02020503020101020101" pitchFamily="18" charset="-127"/>
            </a:endParaRPr>
          </a:p>
        </p:txBody>
      </p:sp>
      <p:sp>
        <p:nvSpPr>
          <p:cNvPr id="6" name="TextBox 5">
            <a:extLst>
              <a:ext uri="{FF2B5EF4-FFF2-40B4-BE49-F238E27FC236}">
                <a16:creationId xmlns:a16="http://schemas.microsoft.com/office/drawing/2014/main" id="{9F76EBBC-E819-FDE8-2FC3-66C62492CA85}"/>
              </a:ext>
            </a:extLst>
          </p:cNvPr>
          <p:cNvSpPr txBox="1"/>
          <p:nvPr/>
        </p:nvSpPr>
        <p:spPr>
          <a:xfrm>
            <a:off x="823053" y="1157838"/>
            <a:ext cx="1850186" cy="369332"/>
          </a:xfrm>
          <a:prstGeom prst="rect">
            <a:avLst/>
          </a:prstGeom>
          <a:noFill/>
        </p:spPr>
        <p:txBody>
          <a:bodyPr wrap="none" rtlCol="0">
            <a:spAutoFit/>
          </a:bodyPr>
          <a:lstStyle/>
          <a:p>
            <a:r>
              <a:rPr kumimoji="1" lang="en-US" altLang="ko-KR" dirty="0"/>
              <a:t>3.</a:t>
            </a:r>
            <a:r>
              <a:rPr kumimoji="1" lang="ko-KR" altLang="en-US" dirty="0"/>
              <a:t> 데이터셋 기반</a:t>
            </a:r>
          </a:p>
        </p:txBody>
      </p:sp>
      <p:sp>
        <p:nvSpPr>
          <p:cNvPr id="7" name="TextBox 6">
            <a:extLst>
              <a:ext uri="{FF2B5EF4-FFF2-40B4-BE49-F238E27FC236}">
                <a16:creationId xmlns:a16="http://schemas.microsoft.com/office/drawing/2014/main" id="{42E739A5-0E82-2B69-27F8-782991F8D640}"/>
              </a:ext>
            </a:extLst>
          </p:cNvPr>
          <p:cNvSpPr txBox="1"/>
          <p:nvPr/>
        </p:nvSpPr>
        <p:spPr>
          <a:xfrm>
            <a:off x="613818" y="2617000"/>
            <a:ext cx="5335653" cy="1477328"/>
          </a:xfrm>
          <a:prstGeom prst="rect">
            <a:avLst/>
          </a:prstGeom>
          <a:noFill/>
        </p:spPr>
        <p:txBody>
          <a:bodyPr wrap="square" rtlCol="0">
            <a:spAutoFit/>
          </a:bodyPr>
          <a:lstStyle/>
          <a:p>
            <a:r>
              <a:rPr kumimoji="1" lang="ko-KR" altLang="en-US" dirty="0"/>
              <a:t>조금 더 조사가 필요해 보인다</a:t>
            </a:r>
            <a:r>
              <a:rPr kumimoji="1" lang="en-US" altLang="ko-KR" dirty="0"/>
              <a:t>.</a:t>
            </a:r>
            <a:br>
              <a:rPr kumimoji="1" lang="en-US" altLang="ko-KR" dirty="0"/>
            </a:br>
            <a:endParaRPr kumimoji="1" lang="en-US" altLang="ko-KR" dirty="0"/>
          </a:p>
          <a:p>
            <a:r>
              <a:rPr kumimoji="1" lang="ko-KR" altLang="en-US" dirty="0"/>
              <a:t>이유</a:t>
            </a:r>
            <a:r>
              <a:rPr kumimoji="1" lang="en-US" altLang="ko-KR" dirty="0"/>
              <a:t>1</a:t>
            </a:r>
            <a:r>
              <a:rPr kumimoji="1" lang="ko-KR" altLang="en-US" dirty="0"/>
              <a:t> </a:t>
            </a:r>
            <a:r>
              <a:rPr kumimoji="1" lang="en-US" altLang="ko-KR" dirty="0"/>
              <a:t>:</a:t>
            </a:r>
            <a:r>
              <a:rPr kumimoji="1" lang="ko-KR" altLang="en-US" dirty="0"/>
              <a:t> 실험환경에 대한 </a:t>
            </a:r>
            <a:r>
              <a:rPr kumimoji="1" lang="en-US" altLang="ko-KR" dirty="0"/>
              <a:t>RGB</a:t>
            </a:r>
            <a:r>
              <a:rPr kumimoji="1" lang="ko-KR" altLang="en-US" dirty="0"/>
              <a:t>이미지를 공개한 경우</a:t>
            </a:r>
            <a:r>
              <a:rPr kumimoji="1" lang="en-US" altLang="ko-KR" dirty="0"/>
              <a:t>	</a:t>
            </a:r>
            <a:r>
              <a:rPr kumimoji="1" lang="ko-KR" altLang="en-US" dirty="0"/>
              <a:t>가 많다</a:t>
            </a:r>
            <a:r>
              <a:rPr kumimoji="1" lang="en-US" altLang="ko-KR" dirty="0"/>
              <a:t>.</a:t>
            </a:r>
          </a:p>
          <a:p>
            <a:r>
              <a:rPr kumimoji="1" lang="ko-KR" altLang="en-US" dirty="0"/>
              <a:t>이유</a:t>
            </a:r>
            <a:r>
              <a:rPr kumimoji="1" lang="en-US" altLang="ko-KR" dirty="0"/>
              <a:t>2</a:t>
            </a:r>
            <a:r>
              <a:rPr kumimoji="1" lang="ko-KR" altLang="en-US" dirty="0"/>
              <a:t> </a:t>
            </a:r>
            <a:r>
              <a:rPr kumimoji="1" lang="en-US" altLang="ko-KR" dirty="0"/>
              <a:t>:</a:t>
            </a:r>
            <a:r>
              <a:rPr kumimoji="1" lang="ko-KR" altLang="en-US" dirty="0"/>
              <a:t> 각 논문별로 코드나 데이터셋을 숨겨둔다</a:t>
            </a:r>
            <a:r>
              <a:rPr kumimoji="1" lang="en-US" altLang="ko-KR" dirty="0"/>
              <a:t>.</a:t>
            </a:r>
            <a:endParaRPr kumimoji="1" lang="ko-KR" altLang="en-US" dirty="0"/>
          </a:p>
        </p:txBody>
      </p:sp>
      <p:pic>
        <p:nvPicPr>
          <p:cNvPr id="3" name="그림 2" descr="과일, 자연 식품, 음식, 농산물이(가) 표시된 사진&#10;&#10;자동 생성된 설명">
            <a:extLst>
              <a:ext uri="{FF2B5EF4-FFF2-40B4-BE49-F238E27FC236}">
                <a16:creationId xmlns:a16="http://schemas.microsoft.com/office/drawing/2014/main" id="{3ED7E2E0-40C0-96EF-6A63-07796CE704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6773" y="2501177"/>
            <a:ext cx="2863954" cy="1431977"/>
          </a:xfrm>
          <a:prstGeom prst="rect">
            <a:avLst/>
          </a:prstGeom>
        </p:spPr>
      </p:pic>
      <p:pic>
        <p:nvPicPr>
          <p:cNvPr id="11" name="그림 10" descr="과일, 음식, 자연 식품, 농산물이(가) 표시된 사진&#10;&#10;자동 생성된 설명">
            <a:extLst>
              <a:ext uri="{FF2B5EF4-FFF2-40B4-BE49-F238E27FC236}">
                <a16:creationId xmlns:a16="http://schemas.microsoft.com/office/drawing/2014/main" id="{0F926C97-7ACE-FB5E-0E57-F36D204643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9471" y="2501177"/>
            <a:ext cx="2147966" cy="1431977"/>
          </a:xfrm>
          <a:prstGeom prst="rect">
            <a:avLst/>
          </a:prstGeom>
        </p:spPr>
      </p:pic>
    </p:spTree>
    <p:extLst>
      <p:ext uri="{BB962C8B-B14F-4D97-AF65-F5344CB8AC3E}">
        <p14:creationId xmlns:p14="http://schemas.microsoft.com/office/powerpoint/2010/main" val="1279470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a:extLst>
              <a:ext uri="{FF2B5EF4-FFF2-40B4-BE49-F238E27FC236}">
                <a16:creationId xmlns:a16="http://schemas.microsoft.com/office/drawing/2014/main" id="{4781724D-A41D-D4D6-9404-A8DA6D5FC8FF}"/>
              </a:ext>
            </a:extLst>
          </p:cNvPr>
          <p:cNvSpPr>
            <a:spLocks noGrp="1"/>
          </p:cNvSpPr>
          <p:nvPr>
            <p:ph type="sldNum" sz="quarter" idx="12"/>
          </p:nvPr>
        </p:nvSpPr>
        <p:spPr/>
        <p:txBody>
          <a:bodyPr/>
          <a:lstStyle/>
          <a:p>
            <a:fld id="{AE31E8F2-D7DA-47AE-9DAA-01B65DE22032}" type="slidenum">
              <a:rPr lang="ko-KR" altLang="en-US" smtClean="0"/>
              <a:t>9</a:t>
            </a:fld>
            <a:endParaRPr lang="ko-KR" altLang="en-US"/>
          </a:p>
        </p:txBody>
      </p:sp>
      <p:sp>
        <p:nvSpPr>
          <p:cNvPr id="69" name="제목 5">
            <a:extLst>
              <a:ext uri="{FF2B5EF4-FFF2-40B4-BE49-F238E27FC236}">
                <a16:creationId xmlns:a16="http://schemas.microsoft.com/office/drawing/2014/main" id="{F6D14480-8B23-9A03-0FF8-D6C483E6290E}"/>
              </a:ext>
            </a:extLst>
          </p:cNvPr>
          <p:cNvSpPr txBox="1">
            <a:spLocks/>
          </p:cNvSpPr>
          <p:nvPr/>
        </p:nvSpPr>
        <p:spPr>
          <a:xfrm>
            <a:off x="604420" y="518160"/>
            <a:ext cx="9794387" cy="531548"/>
          </a:xfrm>
          <a:prstGeom prst="rect">
            <a:avLst/>
          </a:prstGeom>
        </p:spPr>
        <p:txBody>
          <a:bodyPr vert="horz" lIns="91440" tIns="45720" rIns="91440" bIns="45720" rtlCol="0" anchor="ctr">
            <a:normAutofit fontScale="90000" lnSpcReduction="20000"/>
          </a:bodyPr>
          <a:lstStyle>
            <a:lvl1pPr algn="l" defTabSz="914400" rtl="0" eaLnBrk="1" latinLnBrk="1" hangingPunct="1">
              <a:lnSpc>
                <a:spcPct val="90000"/>
              </a:lnSpc>
              <a:spcBef>
                <a:spcPct val="0"/>
              </a:spcBef>
              <a:buNone/>
              <a:defRPr sz="4400" kern="1200">
                <a:solidFill>
                  <a:schemeClr val="tx1"/>
                </a:solidFill>
                <a:latin typeface="서울남산체 EB" panose="02020503020101020101" pitchFamily="18" charset="-127"/>
                <a:ea typeface="서울남산체 EB" panose="02020503020101020101" pitchFamily="18" charset="-127"/>
                <a:cs typeface="+mj-cs"/>
              </a:defRPr>
            </a:lvl1pPr>
          </a:lstStyle>
          <a:p>
            <a:r>
              <a:rPr lang="en-US" altLang="ko-KR" dirty="0">
                <a:latin typeface="서울남산체 B" panose="02020503020101020101" pitchFamily="18" charset="-127"/>
                <a:ea typeface="서울남산체 B" panose="02020503020101020101" pitchFamily="18" charset="-127"/>
              </a:rPr>
              <a:t>2</a:t>
            </a:r>
            <a:r>
              <a:rPr lang="en-US" altLang="ko-KR" sz="4400" dirty="0">
                <a:latin typeface="서울남산체 B" panose="02020503020101020101" pitchFamily="18" charset="-127"/>
                <a:ea typeface="서울남산체 B" panose="02020503020101020101" pitchFamily="18" charset="-127"/>
              </a:rPr>
              <a:t>. </a:t>
            </a:r>
            <a:r>
              <a:rPr lang="ko-KR" altLang="en-US" sz="4400" dirty="0">
                <a:latin typeface="서울남산체 B" panose="02020503020101020101" pitchFamily="18" charset="-127"/>
                <a:ea typeface="서울남산체 B" panose="02020503020101020101" pitchFamily="18" charset="-127"/>
              </a:rPr>
              <a:t>적용부분</a:t>
            </a:r>
            <a:endParaRPr lang="en-US" altLang="ko-KR" dirty="0">
              <a:latin typeface="서울남산체 B" panose="02020503020101020101" pitchFamily="18" charset="-127"/>
              <a:ea typeface="서울남산체 B" panose="02020503020101020101" pitchFamily="18" charset="-127"/>
            </a:endParaRPr>
          </a:p>
        </p:txBody>
      </p:sp>
      <p:sp>
        <p:nvSpPr>
          <p:cNvPr id="6" name="TextBox 5">
            <a:extLst>
              <a:ext uri="{FF2B5EF4-FFF2-40B4-BE49-F238E27FC236}">
                <a16:creationId xmlns:a16="http://schemas.microsoft.com/office/drawing/2014/main" id="{9F76EBBC-E819-FDE8-2FC3-66C62492CA85}"/>
              </a:ext>
            </a:extLst>
          </p:cNvPr>
          <p:cNvSpPr txBox="1"/>
          <p:nvPr/>
        </p:nvSpPr>
        <p:spPr>
          <a:xfrm>
            <a:off x="823053" y="1157838"/>
            <a:ext cx="1850186" cy="369332"/>
          </a:xfrm>
          <a:prstGeom prst="rect">
            <a:avLst/>
          </a:prstGeom>
          <a:noFill/>
        </p:spPr>
        <p:txBody>
          <a:bodyPr wrap="none" rtlCol="0">
            <a:spAutoFit/>
          </a:bodyPr>
          <a:lstStyle/>
          <a:p>
            <a:r>
              <a:rPr kumimoji="1" lang="en-US" altLang="ko-KR" dirty="0"/>
              <a:t>3.</a:t>
            </a:r>
            <a:r>
              <a:rPr kumimoji="1" lang="ko-KR" altLang="en-US" dirty="0"/>
              <a:t> 데이터셋 기반</a:t>
            </a:r>
          </a:p>
        </p:txBody>
      </p:sp>
      <p:sp>
        <p:nvSpPr>
          <p:cNvPr id="7" name="TextBox 6">
            <a:extLst>
              <a:ext uri="{FF2B5EF4-FFF2-40B4-BE49-F238E27FC236}">
                <a16:creationId xmlns:a16="http://schemas.microsoft.com/office/drawing/2014/main" id="{42E739A5-0E82-2B69-27F8-782991F8D640}"/>
              </a:ext>
            </a:extLst>
          </p:cNvPr>
          <p:cNvSpPr txBox="1"/>
          <p:nvPr/>
        </p:nvSpPr>
        <p:spPr>
          <a:xfrm>
            <a:off x="1045160" y="1761014"/>
            <a:ext cx="5335653" cy="3970318"/>
          </a:xfrm>
          <a:prstGeom prst="rect">
            <a:avLst/>
          </a:prstGeom>
          <a:noFill/>
        </p:spPr>
        <p:txBody>
          <a:bodyPr wrap="square" rtlCol="0">
            <a:spAutoFit/>
          </a:bodyPr>
          <a:lstStyle/>
          <a:p>
            <a:pPr algn="l"/>
            <a:r>
              <a:rPr lang="en" altLang="ko-KR" b="0" i="0" dirty="0" err="1">
                <a:solidFill>
                  <a:srgbClr val="000000"/>
                </a:solidFill>
                <a:effectLst/>
                <a:highlight>
                  <a:srgbClr val="FFFFFF"/>
                </a:highlight>
                <a:latin typeface="Lato" panose="020F0502020204030203" pitchFamily="34" charset="0"/>
              </a:rPr>
              <a:t>DeepHS</a:t>
            </a:r>
            <a:r>
              <a:rPr lang="en" altLang="ko-KR" b="0" i="0" dirty="0">
                <a:solidFill>
                  <a:srgbClr val="000000"/>
                </a:solidFill>
                <a:effectLst/>
                <a:highlight>
                  <a:srgbClr val="FFFFFF"/>
                </a:highlight>
                <a:latin typeface="Lato" panose="020F0502020204030203" pitchFamily="34" charset="0"/>
              </a:rPr>
              <a:t> Fruit v2</a:t>
            </a:r>
          </a:p>
          <a:p>
            <a:r>
              <a:rPr lang="en" altLang="ko-KR" b="0" i="0" dirty="0">
                <a:solidFill>
                  <a:srgbClr val="6C757D"/>
                </a:solidFill>
                <a:effectLst/>
                <a:highlight>
                  <a:srgbClr val="FFFFFF"/>
                </a:highlight>
                <a:latin typeface="system-ui"/>
              </a:rPr>
              <a:t>Introduced by Varga et al. in </a:t>
            </a:r>
            <a:r>
              <a:rPr lang="en" altLang="ko-KR" b="0" i="0" u="none" strike="noStrike" dirty="0">
                <a:solidFill>
                  <a:srgbClr val="0096B1"/>
                </a:solidFill>
                <a:effectLst/>
                <a:highlight>
                  <a:srgbClr val="FFFFFF"/>
                </a:highlight>
                <a:latin typeface="system-ui"/>
                <a:hlinkClick r:id="rId2"/>
              </a:rPr>
              <a:t>Measuring the Ripeness of Fruit with Hyperspectral Imaging and Deep Learning</a:t>
            </a:r>
            <a:endParaRPr lang="en" altLang="ko-KR" b="0" i="0" u="none" strike="noStrike" dirty="0">
              <a:solidFill>
                <a:srgbClr val="0096B1"/>
              </a:solidFill>
              <a:effectLst/>
              <a:highlight>
                <a:srgbClr val="FFFFFF"/>
              </a:highlight>
              <a:latin typeface="system-ui"/>
            </a:endParaRPr>
          </a:p>
          <a:p>
            <a:endParaRPr kumimoji="1" lang="en" altLang="ko-KR" dirty="0">
              <a:solidFill>
                <a:srgbClr val="0096B1"/>
              </a:solidFill>
              <a:highlight>
                <a:srgbClr val="FFFFFF"/>
              </a:highlight>
              <a:latin typeface="system-ui"/>
            </a:endParaRPr>
          </a:p>
          <a:p>
            <a:pPr algn="just"/>
            <a:r>
              <a:rPr lang="en" altLang="ko-KR" b="0" i="0" dirty="0">
                <a:solidFill>
                  <a:srgbClr val="212529"/>
                </a:solidFill>
                <a:effectLst/>
                <a:highlight>
                  <a:srgbClr val="FFFFFF"/>
                </a:highlight>
                <a:latin typeface="Lato" panose="020F0502020204030203" pitchFamily="34" charset="0"/>
              </a:rPr>
              <a:t>The data set covers recordings of ripening fruit with labels of destructive measurements (fruit flesh firmness, sugar content and overall ripeness). The labels are provided within three categories (firmness, sweetness and overall ripeness). Four measurement series were performed. Besides 1018 labeled recordings, the data set contains 4671 recordings without ripeness label.</a:t>
            </a:r>
          </a:p>
          <a:p>
            <a:pPr algn="just"/>
            <a:r>
              <a:rPr lang="en" altLang="ko-KR" b="0" i="0" dirty="0">
                <a:solidFill>
                  <a:srgbClr val="212529"/>
                </a:solidFill>
                <a:effectLst/>
                <a:highlight>
                  <a:srgbClr val="FFFFFF"/>
                </a:highlight>
                <a:latin typeface="Lato" panose="020F0502020204030203" pitchFamily="34" charset="0"/>
              </a:rPr>
              <a:t>The data set contains recordings of: Avocados, Kiwis, Persimmons, Papayas, Mango</a:t>
            </a:r>
          </a:p>
        </p:txBody>
      </p:sp>
      <p:pic>
        <p:nvPicPr>
          <p:cNvPr id="2" name="그림 1">
            <a:extLst>
              <a:ext uri="{FF2B5EF4-FFF2-40B4-BE49-F238E27FC236}">
                <a16:creationId xmlns:a16="http://schemas.microsoft.com/office/drawing/2014/main" id="{E9149AC9-E0DA-6867-A887-E3EFE18405A5}"/>
              </a:ext>
            </a:extLst>
          </p:cNvPr>
          <p:cNvPicPr>
            <a:picLocks noChangeAspect="1"/>
          </p:cNvPicPr>
          <p:nvPr/>
        </p:nvPicPr>
        <p:blipFill>
          <a:blip r:embed="rId3"/>
          <a:stretch>
            <a:fillRect/>
          </a:stretch>
        </p:blipFill>
        <p:spPr>
          <a:xfrm>
            <a:off x="7371440" y="2279911"/>
            <a:ext cx="2120645" cy="2993401"/>
          </a:xfrm>
          <a:prstGeom prst="rect">
            <a:avLst/>
          </a:prstGeom>
        </p:spPr>
      </p:pic>
    </p:spTree>
    <p:extLst>
      <p:ext uri="{BB962C8B-B14F-4D97-AF65-F5344CB8AC3E}">
        <p14:creationId xmlns:p14="http://schemas.microsoft.com/office/powerpoint/2010/main" val="4092394465"/>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noFill/>
        <a:ln>
          <a:solidFill>
            <a:schemeClr val="tx1"/>
          </a:solidFill>
        </a:ln>
      </a:spPr>
      <a:bodyPr rtlCol="0" anchor="ctr"/>
      <a:lstStyle>
        <a:defPPr algn="ctr">
          <a:defRPr dirty="0" smtClean="0">
            <a:solidFill>
              <a:schemeClr val="tx1"/>
            </a:solidFill>
            <a:latin typeface="현대하모니 M" panose="02020603020101020101" pitchFamily="18" charset="-127"/>
            <a:ea typeface="현대하모니 M" panose="02020603020101020101" pitchFamily="18" charset="-127"/>
          </a:defRPr>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rgbClr val="FF0000"/>
          </a:solidFill>
          <a:tailEnd type="triangle" w="med" len="lg"/>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문서" ma:contentTypeID="0x0101001538BB8941200D4E902B4D828790891B" ma:contentTypeVersion="12" ma:contentTypeDescription="새 문서를 만듭니다." ma:contentTypeScope="" ma:versionID="fa71613df8adc5f8996c2ed20275be40">
  <xsd:schema xmlns:xsd="http://www.w3.org/2001/XMLSchema" xmlns:xs="http://www.w3.org/2001/XMLSchema" xmlns:p="http://schemas.microsoft.com/office/2006/metadata/properties" xmlns:ns2="c39ceb0c-52fd-4554-8d57-78f246d84e7d" xmlns:ns3="d04c35c8-cd0f-480f-8faf-ffdc07f61882" targetNamespace="http://schemas.microsoft.com/office/2006/metadata/properties" ma:root="true" ma:fieldsID="f446d0bea7f12681862951b0079964e0" ns2:_="" ns3:_="">
    <xsd:import namespace="c39ceb0c-52fd-4554-8d57-78f246d84e7d"/>
    <xsd:import namespace="d04c35c8-cd0f-480f-8faf-ffdc07f61882"/>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9ceb0c-52fd-4554-8d57-78f246d84e7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이미지 태그" ma:readOnly="false" ma:fieldId="{5cf76f15-5ced-4ddc-b409-7134ff3c332f}" ma:taxonomyMulti="true" ma:sspId="ac8a2166-609b-46cc-bb79-1f8badf8bf27"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04c35c8-cd0f-480f-8faf-ffdc07f61882"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92c46cad-c814-4e3a-bb0c-bf80d9070fb2}" ma:internalName="TaxCatchAll" ma:showField="CatchAllData" ma:web="d04c35c8-cd0f-480f-8faf-ffdc07f61882">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공유 대상"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세부 정보 공유"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F1D1F9-FA85-41E0-98C6-1A24A33EDF0D}">
  <ds:schemaRefs>
    <ds:schemaRef ds:uri="c39ceb0c-52fd-4554-8d57-78f246d84e7d"/>
    <ds:schemaRef ds:uri="d04c35c8-cd0f-480f-8faf-ffdc07f6188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6B7687-7397-4BD8-BD80-83A193C30A2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4532</TotalTime>
  <Words>284</Words>
  <Application>Microsoft Macintosh PowerPoint</Application>
  <PresentationFormat>와이드스크린</PresentationFormat>
  <Paragraphs>66</Paragraphs>
  <Slides>10</Slides>
  <Notes>1</Notes>
  <HiddenSlides>0</HiddenSlides>
  <MMClips>0</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10</vt:i4>
      </vt:variant>
    </vt:vector>
  </HeadingPairs>
  <TitlesOfParts>
    <vt:vector size="20" baseType="lpstr">
      <vt:lpstr>맑은 고딕</vt:lpstr>
      <vt:lpstr>서울남산체 B</vt:lpstr>
      <vt:lpstr>서울남산체 EB</vt:lpstr>
      <vt:lpstr>현대하모니 M</vt:lpstr>
      <vt:lpstr>system-ui</vt:lpstr>
      <vt:lpstr>Arial</vt:lpstr>
      <vt:lpstr>Calibri</vt:lpstr>
      <vt:lpstr>Lato</vt:lpstr>
      <vt:lpstr>Wingdings 2</vt:lpstr>
      <vt:lpstr>HDOfficeLightV0</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이찬근</dc:creator>
  <cp:lastModifiedBy>찬근 이</cp:lastModifiedBy>
  <cp:revision>57</cp:revision>
  <dcterms:created xsi:type="dcterms:W3CDTF">2023-03-31T12:05:11Z</dcterms:created>
  <dcterms:modified xsi:type="dcterms:W3CDTF">2025-04-09T01:26:04Z</dcterms:modified>
</cp:coreProperties>
</file>

<file path=docProps/thumbnail.jpeg>
</file>